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1"/>
  </p:sldMasterIdLst>
  <p:notesMasterIdLst>
    <p:notesMasterId r:id="rId17"/>
  </p:notesMasterIdLst>
  <p:sldIdLst>
    <p:sldId id="256" r:id="rId2"/>
    <p:sldId id="281" r:id="rId3"/>
    <p:sldId id="268" r:id="rId4"/>
    <p:sldId id="270" r:id="rId5"/>
    <p:sldId id="259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C5C"/>
    <a:srgbClr val="F8E84F"/>
    <a:srgbClr val="86D478"/>
    <a:srgbClr val="E5ECF6"/>
    <a:srgbClr val="B30D0D"/>
    <a:srgbClr val="990505"/>
    <a:srgbClr val="E41C1C"/>
    <a:srgbClr val="BB5305"/>
    <a:srgbClr val="4C97A3"/>
    <a:srgbClr val="27A1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D4675B-683D-4143-8134-CCF4449569E7}" type="datetimeFigureOut">
              <a:rPr lang="en-US" smtClean="0"/>
              <a:t>9/6/2023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7F3F4-50A3-491C-94F4-8DF044391D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48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D96F2-02BD-E71F-EFBD-14FECCF2D3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7172325" cy="3152251"/>
          </a:xfrm>
        </p:spPr>
        <p:txBody>
          <a:bodyPr anchor="b">
            <a:normAutofit/>
          </a:bodyPr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E90113-E8E1-4E48-41BC-583802BFC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0137"/>
            <a:ext cx="7172325" cy="112236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C7EE5-BFF0-D779-4261-E239DB450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70C31-6E56-4E7D-8E79-68428C2FC88F}" type="datetime1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89492-34ED-FE24-4F29-E4C8F5497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0C886-7F1E-7BC1-9A9E-B24C2AC2F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74AEE6-9CA7-5247-DC34-99634247DF50}"/>
              </a:ext>
            </a:extLst>
          </p:cNvPr>
          <p:cNvCxnSpPr>
            <a:cxnSpLocks/>
          </p:cNvCxnSpPr>
          <p:nvPr/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018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F4143-3C41-D626-8F64-36A9C9F1A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914400"/>
            <a:ext cx="9962791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52C4FB-B560-A0FC-6435-952981BC9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2500" y="2285997"/>
            <a:ext cx="9962791" cy="389096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CEC4F-0A90-11E2-E43E-B9E765AFB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7D8B2-59D5-4FDE-9842-21A44CF8731D}" type="datetime1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2A5B4-1D77-B0AC-49E7-CAE9556B1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96EF9-2FDA-8E87-D546-8840CEBF0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659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085AB7-38B3-7F80-0B2D-7960F56375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24513" y="1052423"/>
            <a:ext cx="1771292" cy="49170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ADBDC3-E9EA-8699-B2E4-4C7784455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6414" y="1052424"/>
            <a:ext cx="7873043" cy="49170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DBEDE-3A67-6FCA-25F3-B91F7C82E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0100A-DDE8-4397-B0FC-FDF7B91666DA}" type="datetime1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EFF51-4318-20EA-3A3A-8FE203B1A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D9703-5BAD-DE95-98D9-0F30E7C09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486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532FD-157B-437C-E9D5-B66E8B3B1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90A51-A7E8-7A6A-5FD0-F9B250BE4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8C8B8-F999-7D95-435D-17CE6ACCD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161D0-8D95-4A60-8676-D7A7BC10248C}" type="datetime1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27265-C89C-937F-1DA3-F377F6877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EB89E-4530-3632-3485-F481DB042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886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8056A-761D-1DBC-276A-2A46D153C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613" y="1355763"/>
            <a:ext cx="6972300" cy="2255794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904B3-6AC1-19D5-3EAE-2009A3B4C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921820"/>
            <a:ext cx="5524500" cy="115093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2A86D-493D-5BF6-8AA6-F1231E3BA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30F365-B72C-40D7-AA63-B3107E2B2FB2}" type="datetime1">
              <a:rPr lang="en-US" smtClean="0"/>
              <a:t>9/6/2023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CCD76-6623-164A-7BFA-207AFA057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64312-1F20-5486-62B0-A8BB8829D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03F1C9-9114-4426-6F07-F7FF9CCD5FC4}"/>
              </a:ext>
            </a:extLst>
          </p:cNvPr>
          <p:cNvCxnSpPr>
            <a:cxnSpLocks/>
          </p:cNvCxnSpPr>
          <p:nvPr/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4559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CFC4C-4D16-E5A8-F934-8B158F6F2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BDE54-F935-945D-3E4F-B659695E84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2500" y="2286002"/>
            <a:ext cx="5067300" cy="38909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8F3710-E06B-05DE-937A-C92E52569E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86001"/>
            <a:ext cx="5067300" cy="38909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02EFD-42D3-11C1-677E-0E478B93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07948-F416-44BE-899D-234B33A9F32A}" type="datetime1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C2F08-0D93-B14B-6106-2925DF3E1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A5DE81-F2AB-CCB9-8B68-5E4F31011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183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2D81B-4E36-1511-E9A7-8FB931B41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004888"/>
            <a:ext cx="10287000" cy="90011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A73DE-183B-9473-20AD-2D3BFED84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1" y="2085959"/>
            <a:ext cx="4886325" cy="590566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70FB3D-60AC-DEF2-4472-31B4E076C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1" y="3048001"/>
            <a:ext cx="4886325" cy="32226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6E5BDB-B29C-788F-E2FB-6C154E8FE8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3174" y="2085959"/>
            <a:ext cx="4886325" cy="590566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13FF49-3276-24CA-BC81-FA92C0A930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3174" y="3048000"/>
            <a:ext cx="4886325" cy="32226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8FA1C8-C196-9BE1-F603-3FC17EDD9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5487E-DAB2-450F-BBAB-615429FAB402}" type="datetime1">
              <a:rPr lang="en-US" smtClean="0"/>
              <a:t>9/6/2023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B79692-E142-E1D7-AD17-30C5F1365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90FCF2-7B78-2A2A-F878-58335FEA3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D0356-1ECF-682B-F87A-811BDD28B2CB}"/>
              </a:ext>
            </a:extLst>
          </p:cNvPr>
          <p:cNvCxnSpPr>
            <a:cxnSpLocks/>
          </p:cNvCxnSpPr>
          <p:nvPr/>
        </p:nvCxnSpPr>
        <p:spPr>
          <a:xfrm>
            <a:off x="1052513" y="287681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06CA06-9701-E645-C0A5-594B227B288F}"/>
              </a:ext>
            </a:extLst>
          </p:cNvPr>
          <p:cNvCxnSpPr>
            <a:cxnSpLocks/>
          </p:cNvCxnSpPr>
          <p:nvPr/>
        </p:nvCxnSpPr>
        <p:spPr>
          <a:xfrm>
            <a:off x="6435725" y="287681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3978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14DA-C0D4-E152-7F42-F6352C961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14400"/>
            <a:ext cx="9715500" cy="990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C2AA04-1E84-460C-F560-A228F930F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B3868-C896-48B9-B459-54A7F84D09AB}" type="datetime1">
              <a:rPr lang="en-US" smtClean="0"/>
              <a:t>9/6/2023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AB260E-3910-7D1B-5074-24F5F0AB5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020F1-A878-9B80-6B4F-7D71406BB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825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7652D6-7AE9-3E3B-5C1B-2B4399B15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3E115-65B4-4DD1-AA42-784320238759}" type="datetime1">
              <a:rPr lang="en-US" smtClean="0"/>
              <a:t>9/6/2023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A7127E-2A63-6F45-4C40-835843630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6FB79-D9D1-5381-0019-E24F8B4DA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975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C23B5-7DA9-0E4F-DA39-4624DB8A2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69065"/>
            <a:ext cx="3266536" cy="2312979"/>
          </a:xfrm>
        </p:spPr>
        <p:txBody>
          <a:bodyPr anchor="b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A5E77-518A-1FB9-B473-E19CADE04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4423" y="987425"/>
            <a:ext cx="5615077" cy="4873625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65344F-7D06-2406-D113-D24587835D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0" y="3947801"/>
            <a:ext cx="3266536" cy="23828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BE708-BAD0-A0A6-9332-9D2179E67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0BB8B-CEC1-400D-B966-3E292553C7AF}" type="datetime1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A70050-9362-4EC4-6B73-3A38445B7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CDA991-8608-CAB4-33FA-03D380D2F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10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7B837-332D-9100-E007-7DE279481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9" y="1385457"/>
            <a:ext cx="3312543" cy="2304288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0DE983-0B0E-07CC-8C57-4EA529E27D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24423" y="957263"/>
            <a:ext cx="5372189" cy="4962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AB867-3FC6-5007-61B0-D9B7E5B0C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0" y="3958315"/>
            <a:ext cx="3312542" cy="196147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C7E0F-BFE1-7134-163B-B777970B7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19210-AE9D-446B-8F10-638C2D4EC89A}" type="datetime1">
              <a:rPr lang="en-US" smtClean="0"/>
              <a:t>9/6/2023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95D0B-4F98-F3BE-FB23-22D8C5D41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B2E3D-2188-B7A9-0ECE-97814735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34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258B98-3BD5-0A20-B0E7-944EAEB2654A}"/>
              </a:ext>
            </a:extLst>
          </p:cNvPr>
          <p:cNvSpPr/>
          <p:nvPr/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D404C1-E8A5-65FC-C068-21EA0397E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757238"/>
            <a:ext cx="10287000" cy="1147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CFD78-F171-BA47-AAF3-C6EB75F94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285997"/>
            <a:ext cx="10287000" cy="3890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65A77-B1AB-D608-A6C5-F0F99B6913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68087" y="4756249"/>
            <a:ext cx="24763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4DFD3385-FF88-4264-B1B1-D46D7AE1FBB8}" type="datetime1">
              <a:rPr lang="en-US" smtClean="0"/>
              <a:t>9/6/2023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E34E5-5E9B-7786-05B5-B93241EE2F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89519" y="1758059"/>
            <a:ext cx="2433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5CD4B-611E-32FA-419D-326099EEF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9542" y="3246437"/>
            <a:ext cx="533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A0289F9E-9962-4B7B-BA18-A15907CCC6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020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56032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21208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9496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3210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8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172EE6-8E09-30FC-1A00-6465E890D4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8" t="13343" r="15787" b="60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ED7A27D-AD27-8BC1-DFAA-70340E1BACDA}"/>
              </a:ext>
            </a:extLst>
          </p:cNvPr>
          <p:cNvSpPr/>
          <p:nvPr/>
        </p:nvSpPr>
        <p:spPr>
          <a:xfrm>
            <a:off x="5441657" y="2773410"/>
            <a:ext cx="1308683" cy="1429601"/>
          </a:xfrm>
          <a:prstGeom prst="rect">
            <a:avLst/>
          </a:prstGeom>
          <a:solidFill>
            <a:srgbClr val="E5EC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Freeform: Shape 10">
            <a:extLst>
              <a:ext uri="{FF2B5EF4-FFF2-40B4-BE49-F238E27FC236}">
                <a16:creationId xmlns:a16="http://schemas.microsoft.com/office/drawing/2014/main" id="{3F0586C3-A19F-D214-ABDE-30AD5B666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17342" y="1250342"/>
            <a:ext cx="4357316" cy="4357316"/>
          </a:xfrm>
          <a:custGeom>
            <a:avLst/>
            <a:gdLst>
              <a:gd name="connsiteX0" fmla="*/ 2178658 w 4357316"/>
              <a:gd name="connsiteY0" fmla="*/ 0 h 4357316"/>
              <a:gd name="connsiteX1" fmla="*/ 4357316 w 4357316"/>
              <a:gd name="connsiteY1" fmla="*/ 2178658 h 4357316"/>
              <a:gd name="connsiteX2" fmla="*/ 2178658 w 4357316"/>
              <a:gd name="connsiteY2" fmla="*/ 4357316 h 4357316"/>
              <a:gd name="connsiteX3" fmla="*/ 0 w 4357316"/>
              <a:gd name="connsiteY3" fmla="*/ 2178658 h 4357316"/>
              <a:gd name="connsiteX4" fmla="*/ 2178658 w 4357316"/>
              <a:gd name="connsiteY4" fmla="*/ 0 h 435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7316" h="4357316">
                <a:moveTo>
                  <a:pt x="2178658" y="0"/>
                </a:moveTo>
                <a:cubicBezTo>
                  <a:pt x="3381898" y="0"/>
                  <a:pt x="4357316" y="975418"/>
                  <a:pt x="4357316" y="2178658"/>
                </a:cubicBezTo>
                <a:cubicBezTo>
                  <a:pt x="4357316" y="3381898"/>
                  <a:pt x="3381898" y="4357316"/>
                  <a:pt x="2178658" y="4357316"/>
                </a:cubicBezTo>
                <a:cubicBezTo>
                  <a:pt x="975418" y="4357316"/>
                  <a:pt x="0" y="3381898"/>
                  <a:pt x="0" y="2178658"/>
                </a:cubicBezTo>
                <a:cubicBezTo>
                  <a:pt x="0" y="975418"/>
                  <a:pt x="975418" y="0"/>
                  <a:pt x="217865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7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F06568-7CC0-83D6-B188-B246A363CF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12671" y="1684706"/>
            <a:ext cx="3766657" cy="2083941"/>
          </a:xfrm>
        </p:spPr>
        <p:txBody>
          <a:bodyPr anchor="b">
            <a:normAutofit fontScale="90000"/>
          </a:bodyPr>
          <a:lstStyle/>
          <a:p>
            <a:pPr algn="ctr" hangingPunct="0">
              <a:lnSpc>
                <a:spcPct val="115000"/>
              </a:lnSpc>
              <a:spcBef>
                <a:spcPts val="10000"/>
              </a:spcBef>
              <a:spcAft>
                <a:spcPts val="2000"/>
              </a:spcAft>
            </a:pPr>
            <a:r>
              <a:rPr lang="en-GB" sz="2400" b="1" kern="700" dirty="0">
                <a:solidFill>
                  <a:srgbClr val="B30D0D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Modelling cell changes in complex morphogenetic processes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07F302-53A6-877C-3E1B-A2A24123D6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4249360"/>
            <a:ext cx="3048000" cy="877585"/>
          </a:xfrm>
        </p:spPr>
        <p:txBody>
          <a:bodyPr>
            <a:normAutofit fontScale="85000" lnSpcReduction="20000"/>
          </a:bodyPr>
          <a:lstStyle/>
          <a:p>
            <a:pPr algn="ctr"/>
            <a:r>
              <a:rPr lang="en-US" dirty="0">
                <a:solidFill>
                  <a:srgbClr val="B30D0D"/>
                </a:solidFill>
              </a:rPr>
              <a:t>Louis Cattin Mota de Campos</a:t>
            </a:r>
          </a:p>
          <a:p>
            <a:pPr algn="ctr"/>
            <a:r>
              <a:rPr lang="en-US" sz="1500" dirty="0">
                <a:solidFill>
                  <a:srgbClr val="C00000"/>
                </a:solidFill>
              </a:rPr>
              <a:t>under the supervision of Dr Julien Vermot</a:t>
            </a:r>
          </a:p>
        </p:txBody>
      </p:sp>
      <p:cxnSp>
        <p:nvCxnSpPr>
          <p:cNvPr id="34" name="Straight Connector 12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10423" y="395468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3146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101F1-91F8-FC9C-B56E-9CD1ED161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480381"/>
            <a:ext cx="10287000" cy="1147762"/>
          </a:xfrm>
        </p:spPr>
        <p:txBody>
          <a:bodyPr anchor="t">
            <a:normAutofit/>
          </a:bodyPr>
          <a:lstStyle/>
          <a:p>
            <a:r>
              <a:rPr lang="en-US" dirty="0"/>
              <a:t>RESULTS – Data: no heartbeat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A2369-8F14-8687-5DE6-099100261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 descr="A graph of a number of colored lines&#10;&#10;Description automatically generated">
            <a:extLst>
              <a:ext uri="{FF2B5EF4-FFF2-40B4-BE49-F238E27FC236}">
                <a16:creationId xmlns:a16="http://schemas.microsoft.com/office/drawing/2014/main" id="{B049F955-DC99-93B1-E8B8-131796946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54" y="1187243"/>
            <a:ext cx="7798171" cy="522131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34659BB-4175-29CB-D254-0A38BF124633}"/>
              </a:ext>
            </a:extLst>
          </p:cNvPr>
          <p:cNvSpPr/>
          <p:nvPr/>
        </p:nvSpPr>
        <p:spPr>
          <a:xfrm>
            <a:off x="8248651" y="2243136"/>
            <a:ext cx="3290892" cy="2943225"/>
          </a:xfrm>
          <a:prstGeom prst="roundRect">
            <a:avLst>
              <a:gd name="adj" fmla="val 12460"/>
            </a:avLst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+mj-lt"/>
              </a:rPr>
              <a:t>Up to 25% path length increase ! </a:t>
            </a:r>
            <a:endParaRPr lang="en-GB" sz="3200" dirty="0"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8224AB-DCD9-C09D-5C87-05749C801419}"/>
              </a:ext>
            </a:extLst>
          </p:cNvPr>
          <p:cNvSpPr/>
          <p:nvPr/>
        </p:nvSpPr>
        <p:spPr>
          <a:xfrm>
            <a:off x="10706100" y="0"/>
            <a:ext cx="1495425" cy="51435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+mj-lt"/>
              </a:rPr>
              <a:t>Results</a:t>
            </a:r>
            <a:endParaRPr lang="en-GB" b="1" dirty="0"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1C6ED16-C681-1690-7841-636858CFE253}"/>
              </a:ext>
            </a:extLst>
          </p:cNvPr>
          <p:cNvSpPr/>
          <p:nvPr/>
        </p:nvSpPr>
        <p:spPr>
          <a:xfrm>
            <a:off x="0" y="0"/>
            <a:ext cx="10706100" cy="63178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2712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101F1-91F8-FC9C-B56E-9CD1ED161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480381"/>
            <a:ext cx="10287000" cy="1147762"/>
          </a:xfrm>
        </p:spPr>
        <p:txBody>
          <a:bodyPr anchor="t">
            <a:normAutofit/>
          </a:bodyPr>
          <a:lstStyle/>
          <a:p>
            <a:r>
              <a:rPr lang="en-US" dirty="0"/>
              <a:t>RESULTS – Data: heartbeat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A2369-8F14-8687-5DE6-099100261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11</a:t>
            </a:fld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34659BB-4175-29CB-D254-0A38BF124633}"/>
              </a:ext>
            </a:extLst>
          </p:cNvPr>
          <p:cNvSpPr/>
          <p:nvPr/>
        </p:nvSpPr>
        <p:spPr>
          <a:xfrm>
            <a:off x="8248651" y="2243136"/>
            <a:ext cx="3290892" cy="2943225"/>
          </a:xfrm>
          <a:prstGeom prst="roundRect">
            <a:avLst>
              <a:gd name="adj" fmla="val 1246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No significant difference to no heartbeat (&lt;1.5%)</a:t>
            </a:r>
            <a:endParaRPr lang="en-GB" sz="3200" dirty="0"/>
          </a:p>
        </p:txBody>
      </p:sp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07333BD9-9D48-04A0-5CA4-15BA3D75B7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04" y="1194977"/>
            <a:ext cx="7856075" cy="52629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439587-84E0-13AF-A57C-EB3FCBF0A2CC}"/>
              </a:ext>
            </a:extLst>
          </p:cNvPr>
          <p:cNvSpPr/>
          <p:nvPr/>
        </p:nvSpPr>
        <p:spPr>
          <a:xfrm>
            <a:off x="10706100" y="0"/>
            <a:ext cx="1495425" cy="51435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+mj-lt"/>
              </a:rPr>
              <a:t>Results</a:t>
            </a:r>
            <a:endParaRPr lang="en-GB" b="1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3180B7-F72E-4C9B-F946-42F773E21D88}"/>
              </a:ext>
            </a:extLst>
          </p:cNvPr>
          <p:cNvSpPr/>
          <p:nvPr/>
        </p:nvSpPr>
        <p:spPr>
          <a:xfrm>
            <a:off x="0" y="0"/>
            <a:ext cx="10706100" cy="63178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0557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101F1-91F8-FC9C-B56E-9CD1ED161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480381"/>
            <a:ext cx="10287000" cy="1147762"/>
          </a:xfrm>
        </p:spPr>
        <p:txBody>
          <a:bodyPr anchor="t">
            <a:normAutofit/>
          </a:bodyPr>
          <a:lstStyle/>
          <a:p>
            <a:r>
              <a:rPr lang="en-US" dirty="0"/>
              <a:t>Discussion – Takeaways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A2369-8F14-8687-5DE6-099100261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12</a:t>
            </a:fld>
            <a:endParaRPr lang="en-US" dirty="0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46E883EA-1FE7-1E7E-82C8-B5ED71F13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788" y="1388378"/>
            <a:ext cx="3402428" cy="3212985"/>
          </a:xfr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>
                <a:latin typeface="+mj-lt"/>
              </a:rPr>
              <a:t>MODEL:</a:t>
            </a:r>
          </a:p>
          <a:p>
            <a:pPr algn="ctr"/>
            <a:r>
              <a:rPr lang="en-US" sz="2400" dirty="0"/>
              <a:t>Introducing macro control to AVMs </a:t>
            </a:r>
          </a:p>
          <a:p>
            <a:pPr algn="ctr"/>
            <a:r>
              <a:rPr lang="en-US" sz="2400" dirty="0"/>
              <a:t>Axis points useful for force orientation, measuring results</a:t>
            </a:r>
          </a:p>
          <a:p>
            <a:pPr algn="ctr"/>
            <a:endParaRPr lang="en-US" sz="2000" dirty="0"/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A4AB4C48-2010-9BBA-09B3-A92A12FDC93A}"/>
              </a:ext>
            </a:extLst>
          </p:cNvPr>
          <p:cNvSpPr txBox="1">
            <a:spLocks/>
          </p:cNvSpPr>
          <p:nvPr/>
        </p:nvSpPr>
        <p:spPr>
          <a:xfrm>
            <a:off x="4433931" y="1388378"/>
            <a:ext cx="3402428" cy="3212985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6032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120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496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32104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VOLUME FORCE: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Facilitate looping but not initiate it (yet)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Biological fidelity to the tissue</a:t>
            </a:r>
          </a:p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0029ACA1-9B81-217C-147E-AF683326FDE6}"/>
              </a:ext>
            </a:extLst>
          </p:cNvPr>
          <p:cNvSpPr txBox="1">
            <a:spLocks/>
          </p:cNvSpPr>
          <p:nvPr/>
        </p:nvSpPr>
        <p:spPr>
          <a:xfrm>
            <a:off x="8049654" y="1384184"/>
            <a:ext cx="3402428" cy="32129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6032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120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496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32104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HEARTBEAT: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Too much of a different timeframe to model in an AVM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Much slower volume-based heartbeat is inconclusive</a:t>
            </a:r>
          </a:p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8E13E1-CEB6-5CBA-1AE2-4BE5359A4E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5" t="24350" r="1179" b="23105"/>
          <a:stretch/>
        </p:blipFill>
        <p:spPr>
          <a:xfrm>
            <a:off x="302004" y="4899171"/>
            <a:ext cx="11627142" cy="183718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A38A18-E6EC-E5C5-3936-11F4A6A44368}"/>
              </a:ext>
            </a:extLst>
          </p:cNvPr>
          <p:cNvSpPr/>
          <p:nvPr/>
        </p:nvSpPr>
        <p:spPr>
          <a:xfrm>
            <a:off x="10706100" y="0"/>
            <a:ext cx="1495425" cy="51435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+mj-lt"/>
              </a:rPr>
              <a:t>Discussion</a:t>
            </a:r>
            <a:endParaRPr lang="en-GB" b="1" dirty="0"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2BDC61-6108-3292-A832-2C37D0723C2C}"/>
              </a:ext>
            </a:extLst>
          </p:cNvPr>
          <p:cNvSpPr/>
          <p:nvPr/>
        </p:nvSpPr>
        <p:spPr>
          <a:xfrm>
            <a:off x="0" y="0"/>
            <a:ext cx="10706100" cy="63178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1048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A18AB1A-ACA7-0454-D6F8-776D86D5D5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5" t="24350" r="1179" b="23105"/>
          <a:stretch/>
        </p:blipFill>
        <p:spPr>
          <a:xfrm>
            <a:off x="302004" y="4899171"/>
            <a:ext cx="11627142" cy="1837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101F1-91F8-FC9C-B56E-9CD1ED161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480381"/>
            <a:ext cx="10287000" cy="1147762"/>
          </a:xfrm>
        </p:spPr>
        <p:txBody>
          <a:bodyPr anchor="t">
            <a:normAutofit/>
          </a:bodyPr>
          <a:lstStyle/>
          <a:p>
            <a:r>
              <a:rPr lang="en-US" dirty="0"/>
              <a:t>Discussion – Limitations 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A2369-8F14-8687-5DE6-099100261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13</a:t>
            </a:fld>
            <a:endParaRPr lang="en-US" dirty="0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46E883EA-1FE7-1E7E-82C8-B5ED71F13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788" y="1388378"/>
            <a:ext cx="3402428" cy="3208791"/>
          </a:xfrm>
          <a:solidFill>
            <a:srgbClr val="E41C1C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2400" b="1" dirty="0">
                <a:latin typeface="+mj-lt"/>
              </a:rPr>
              <a:t>MODEL:</a:t>
            </a:r>
          </a:p>
          <a:p>
            <a:pPr algn="ctr"/>
            <a:r>
              <a:rPr lang="en-US" sz="2400" dirty="0"/>
              <a:t>Still too simple to properly model morphogenesis</a:t>
            </a:r>
          </a:p>
          <a:p>
            <a:pPr algn="ctr"/>
            <a:r>
              <a:rPr lang="en-US" sz="2400" dirty="0"/>
              <a:t>Only useful as a proof-of-concept tool for certain forces / interactions</a:t>
            </a:r>
          </a:p>
          <a:p>
            <a:pPr algn="ctr"/>
            <a:endParaRPr lang="en-US" sz="2000" dirty="0"/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A4AB4C48-2010-9BBA-09B3-A92A12FDC93A}"/>
              </a:ext>
            </a:extLst>
          </p:cNvPr>
          <p:cNvSpPr txBox="1">
            <a:spLocks/>
          </p:cNvSpPr>
          <p:nvPr/>
        </p:nvSpPr>
        <p:spPr>
          <a:xfrm>
            <a:off x="4433931" y="1388378"/>
            <a:ext cx="3402428" cy="321298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6032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120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496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32104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VOLUME FORCE: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Real meaning of a pressure force ?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Causality : cell changes cause pressure and volume force ?</a:t>
            </a:r>
          </a:p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0029ACA1-9B81-217C-147E-AF683326FDE6}"/>
              </a:ext>
            </a:extLst>
          </p:cNvPr>
          <p:cNvSpPr txBox="1">
            <a:spLocks/>
          </p:cNvSpPr>
          <p:nvPr/>
        </p:nvSpPr>
        <p:spPr>
          <a:xfrm>
            <a:off x="8049654" y="1384184"/>
            <a:ext cx="3402428" cy="3212985"/>
          </a:xfrm>
          <a:prstGeom prst="rect">
            <a:avLst/>
          </a:prstGeom>
          <a:solidFill>
            <a:srgbClr val="99050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6032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120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496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32104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bg1"/>
                </a:solidFill>
                <a:latin typeface="+mj-lt"/>
              </a:rPr>
              <a:t>HEARTBEAT: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Pertinence of a quasistatic AVM when volume changes 120 times per minute ?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Modelling contraction with volume change, too indirect ?</a:t>
            </a:r>
          </a:p>
          <a:p>
            <a:pPr marL="0" indent="0" algn="ctr">
              <a:buNone/>
            </a:pPr>
            <a:endParaRPr lang="en-US" sz="2400" b="1" dirty="0">
              <a:solidFill>
                <a:schemeClr val="bg1"/>
              </a:solidFill>
            </a:endParaRPr>
          </a:p>
          <a:p>
            <a:pPr algn="ctr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Picture 5" descr="A close-up of a structure&#10;&#10;Description automatically generated">
            <a:extLst>
              <a:ext uri="{FF2B5EF4-FFF2-40B4-BE49-F238E27FC236}">
                <a16:creationId xmlns:a16="http://schemas.microsoft.com/office/drawing/2014/main" id="{5B8F6917-40A5-C993-54A0-D3BAC5B9D2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" t="54259" r="893" b="23996"/>
          <a:stretch/>
        </p:blipFill>
        <p:spPr>
          <a:xfrm>
            <a:off x="218248" y="4894977"/>
            <a:ext cx="11710897" cy="18371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ECD4B25-7364-0494-4745-1C00553EE860}"/>
              </a:ext>
            </a:extLst>
          </p:cNvPr>
          <p:cNvSpPr/>
          <p:nvPr/>
        </p:nvSpPr>
        <p:spPr>
          <a:xfrm>
            <a:off x="10706100" y="0"/>
            <a:ext cx="1495425" cy="51435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+mj-lt"/>
              </a:rPr>
              <a:t>Discussion</a:t>
            </a:r>
            <a:endParaRPr lang="en-GB" b="1" dirty="0">
              <a:latin typeface="+mj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CB5DB-CF94-2AB0-D156-486BC5D9F483}"/>
              </a:ext>
            </a:extLst>
          </p:cNvPr>
          <p:cNvSpPr/>
          <p:nvPr/>
        </p:nvSpPr>
        <p:spPr>
          <a:xfrm>
            <a:off x="0" y="0"/>
            <a:ext cx="10706100" cy="63178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0505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67F78D4-6FFD-F5A9-989A-9D70634D7D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4242" b="2207"/>
          <a:stretch/>
        </p:blipFill>
        <p:spPr>
          <a:xfrm>
            <a:off x="218247" y="4815281"/>
            <a:ext cx="11710897" cy="191688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8101F1-91F8-FC9C-B56E-9CD1ED161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480381"/>
            <a:ext cx="10287000" cy="1147762"/>
          </a:xfrm>
        </p:spPr>
        <p:txBody>
          <a:bodyPr anchor="t">
            <a:normAutofit/>
          </a:bodyPr>
          <a:lstStyle/>
          <a:p>
            <a:r>
              <a:rPr lang="en-US" dirty="0"/>
              <a:t>Discussion –  Improvements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A2369-8F14-8687-5DE6-099100261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14</a:t>
            </a:fld>
            <a:endParaRPr lang="en-US" dirty="0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46E883EA-1FE7-1E7E-82C8-B5ED71F13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788" y="1388378"/>
            <a:ext cx="3402428" cy="3208789"/>
          </a:xfrm>
          <a:solidFill>
            <a:srgbClr val="86D478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>
                <a:solidFill>
                  <a:schemeClr val="tx1"/>
                </a:solidFill>
                <a:latin typeface="+mj-lt"/>
              </a:rPr>
              <a:t>MODEL: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tx1"/>
                </a:solidFill>
              </a:rPr>
              <a:t>Add better support for mechanotransduction and signalling</a:t>
            </a:r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A4AB4C48-2010-9BBA-09B3-A92A12FDC93A}"/>
              </a:ext>
            </a:extLst>
          </p:cNvPr>
          <p:cNvSpPr txBox="1">
            <a:spLocks/>
          </p:cNvSpPr>
          <p:nvPr/>
        </p:nvSpPr>
        <p:spPr>
          <a:xfrm>
            <a:off x="4433931" y="1388377"/>
            <a:ext cx="3402428" cy="3208791"/>
          </a:xfrm>
          <a:prstGeom prst="rect">
            <a:avLst/>
          </a:prstGeom>
          <a:solidFill>
            <a:srgbClr val="ECEC5C"/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6032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120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496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32104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>
                <a:latin typeface="+mj-lt"/>
              </a:rPr>
              <a:t>VOLUME FORCE:</a:t>
            </a:r>
          </a:p>
          <a:p>
            <a:pPr marL="0" indent="0" algn="ctr">
              <a:buNone/>
            </a:pPr>
            <a:r>
              <a:rPr lang="en-US" sz="2000" dirty="0"/>
              <a:t>Constant volume + growing cells should induce twisting: need to find appropriate conditions.</a:t>
            </a:r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0029ACA1-9B81-217C-147E-AF683326FDE6}"/>
              </a:ext>
            </a:extLst>
          </p:cNvPr>
          <p:cNvSpPr txBox="1">
            <a:spLocks/>
          </p:cNvSpPr>
          <p:nvPr/>
        </p:nvSpPr>
        <p:spPr>
          <a:xfrm>
            <a:off x="8049654" y="1384184"/>
            <a:ext cx="3402428" cy="321298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6032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120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496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32104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>
                <a:latin typeface="+mj-lt"/>
              </a:rPr>
              <a:t>HEARTBEAT:</a:t>
            </a:r>
          </a:p>
          <a:p>
            <a:pPr marL="0" indent="0" algn="ctr">
              <a:buNone/>
            </a:pPr>
            <a:r>
              <a:rPr lang="en-US" sz="2400" dirty="0"/>
              <a:t>Determining and implementing the consequences of heartbeat through other means : area, perimeter</a:t>
            </a:r>
          </a:p>
          <a:p>
            <a:pPr marL="0" indent="0" algn="ctr">
              <a:buNone/>
            </a:pPr>
            <a:endParaRPr lang="en-US" sz="2400" b="1" dirty="0"/>
          </a:p>
          <a:p>
            <a:pPr algn="ctr"/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880CCF-A976-4439-F687-25B42F965806}"/>
              </a:ext>
            </a:extLst>
          </p:cNvPr>
          <p:cNvSpPr/>
          <p:nvPr/>
        </p:nvSpPr>
        <p:spPr>
          <a:xfrm>
            <a:off x="10706100" y="0"/>
            <a:ext cx="1495425" cy="51435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+mj-lt"/>
              </a:rPr>
              <a:t>Discussion</a:t>
            </a:r>
            <a:endParaRPr lang="en-GB" b="1" dirty="0"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369AA6-00D4-FC5F-405D-2ADA4E5B8D43}"/>
              </a:ext>
            </a:extLst>
          </p:cNvPr>
          <p:cNvSpPr/>
          <p:nvPr/>
        </p:nvSpPr>
        <p:spPr>
          <a:xfrm>
            <a:off x="0" y="0"/>
            <a:ext cx="10706100" cy="63178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2056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8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172EE6-8E09-30FC-1A00-6465E890D4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08" t="9699" r="15787" b="969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ED7A27D-AD27-8BC1-DFAA-70340E1BACDA}"/>
              </a:ext>
            </a:extLst>
          </p:cNvPr>
          <p:cNvSpPr/>
          <p:nvPr/>
        </p:nvSpPr>
        <p:spPr>
          <a:xfrm>
            <a:off x="5441657" y="2726676"/>
            <a:ext cx="1308683" cy="1429601"/>
          </a:xfrm>
          <a:prstGeom prst="rect">
            <a:avLst/>
          </a:prstGeom>
          <a:solidFill>
            <a:srgbClr val="E5EC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reeform: Shape 10">
            <a:extLst>
              <a:ext uri="{FF2B5EF4-FFF2-40B4-BE49-F238E27FC236}">
                <a16:creationId xmlns:a16="http://schemas.microsoft.com/office/drawing/2014/main" id="{3F0586C3-A19F-D214-ABDE-30AD5B666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17342" y="1250342"/>
            <a:ext cx="4357316" cy="4357316"/>
          </a:xfrm>
          <a:custGeom>
            <a:avLst/>
            <a:gdLst>
              <a:gd name="connsiteX0" fmla="*/ 2178658 w 4357316"/>
              <a:gd name="connsiteY0" fmla="*/ 0 h 4357316"/>
              <a:gd name="connsiteX1" fmla="*/ 4357316 w 4357316"/>
              <a:gd name="connsiteY1" fmla="*/ 2178658 h 4357316"/>
              <a:gd name="connsiteX2" fmla="*/ 2178658 w 4357316"/>
              <a:gd name="connsiteY2" fmla="*/ 4357316 h 4357316"/>
              <a:gd name="connsiteX3" fmla="*/ 0 w 4357316"/>
              <a:gd name="connsiteY3" fmla="*/ 2178658 h 4357316"/>
              <a:gd name="connsiteX4" fmla="*/ 2178658 w 4357316"/>
              <a:gd name="connsiteY4" fmla="*/ 0 h 435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7316" h="4357316">
                <a:moveTo>
                  <a:pt x="2178658" y="0"/>
                </a:moveTo>
                <a:cubicBezTo>
                  <a:pt x="3381898" y="0"/>
                  <a:pt x="4357316" y="975418"/>
                  <a:pt x="4357316" y="2178658"/>
                </a:cubicBezTo>
                <a:cubicBezTo>
                  <a:pt x="4357316" y="3381898"/>
                  <a:pt x="3381898" y="4357316"/>
                  <a:pt x="2178658" y="4357316"/>
                </a:cubicBezTo>
                <a:cubicBezTo>
                  <a:pt x="975418" y="4357316"/>
                  <a:pt x="0" y="3381898"/>
                  <a:pt x="0" y="2178658"/>
                </a:cubicBezTo>
                <a:cubicBezTo>
                  <a:pt x="0" y="975418"/>
                  <a:pt x="975418" y="0"/>
                  <a:pt x="217865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7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F06568-7CC0-83D6-B188-B246A363CF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14848" y="2608640"/>
            <a:ext cx="3162300" cy="1160007"/>
          </a:xfrm>
        </p:spPr>
        <p:txBody>
          <a:bodyPr anchor="ctr">
            <a:normAutofit fontScale="90000"/>
          </a:bodyPr>
          <a:lstStyle/>
          <a:p>
            <a:pPr algn="ctr" hangingPunct="0">
              <a:lnSpc>
                <a:spcPct val="115000"/>
              </a:lnSpc>
              <a:spcBef>
                <a:spcPts val="10000"/>
              </a:spcBef>
              <a:spcAft>
                <a:spcPts val="2000"/>
              </a:spcAft>
            </a:pPr>
            <a:r>
              <a:rPr lang="en-US" sz="2400" kern="700" dirty="0">
                <a:solidFill>
                  <a:srgbClr val="B30D0D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</a:t>
            </a:r>
            <a:r>
              <a:rPr lang="en-GB" sz="2400" kern="700" dirty="0">
                <a:solidFill>
                  <a:srgbClr val="B30D0D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hank you for listening</a:t>
            </a:r>
            <a:endParaRPr lang="en-GB" sz="2400" b="1" kern="700" dirty="0">
              <a:solidFill>
                <a:srgbClr val="B30D0D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07F302-53A6-877C-3E1B-A2A24123D6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0" y="4249360"/>
            <a:ext cx="3048000" cy="877585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B30D0D"/>
                </a:solidFill>
              </a:rPr>
              <a:t>Any questions ?</a:t>
            </a:r>
          </a:p>
        </p:txBody>
      </p:sp>
      <p:cxnSp>
        <p:nvCxnSpPr>
          <p:cNvPr id="34" name="Straight Connector 12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10423" y="395468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708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1FF0E-AA4F-7B55-BF9C-BA91117D78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933577"/>
            <a:ext cx="3886200" cy="3890961"/>
          </a:xfrm>
        </p:spPr>
        <p:txBody>
          <a:bodyPr/>
          <a:lstStyle/>
          <a:p>
            <a:r>
              <a:rPr lang="en-US" dirty="0"/>
              <a:t>Heart tube loops into two chambers between 24 and 48hpf</a:t>
            </a:r>
          </a:p>
          <a:p>
            <a:r>
              <a:rPr lang="en-US" dirty="0"/>
              <a:t>Heartbeat starts at 24hpf, at around 120bpm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0DCAFA-A31C-1DDF-B456-E01432EE5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2</a:t>
            </a:fld>
            <a:endParaRPr lang="en-US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B186ED51-5D3E-0E49-34D3-A409B75D2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373" y="1628143"/>
            <a:ext cx="6303727" cy="4196395"/>
          </a:xfrm>
          <a:prstGeom prst="rect">
            <a:avLst/>
          </a:prstGeom>
          <a:ln w="25400">
            <a:noFill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5B053966-A07F-45B7-FE3F-B04FDBC91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480381"/>
            <a:ext cx="10287000" cy="1147762"/>
          </a:xfrm>
        </p:spPr>
        <p:txBody>
          <a:bodyPr anchor="t">
            <a:normAutofit/>
          </a:bodyPr>
          <a:lstStyle/>
          <a:p>
            <a:r>
              <a:rPr lang="en-US" dirty="0"/>
              <a:t>Zebrafish heart morphogenesis</a:t>
            </a:r>
            <a:endParaRPr lang="en-GB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73615B88-466C-6B11-9290-E84256D4D3C6}"/>
              </a:ext>
            </a:extLst>
          </p:cNvPr>
          <p:cNvSpPr txBox="1">
            <a:spLocks/>
          </p:cNvSpPr>
          <p:nvPr/>
        </p:nvSpPr>
        <p:spPr>
          <a:xfrm>
            <a:off x="5229225" y="6124575"/>
            <a:ext cx="6010275" cy="637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6032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120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496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32104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1400" i="1" kern="700" dirty="0">
                <a:effectLst/>
                <a:ea typeface="Times New Roman" panose="02020603050405020304" pitchFamily="18" charset="0"/>
              </a:rPr>
              <a:t>LOMBARDO &amp; al. 2019. Morphogenetic control of zebrafish cardiac looping by Bmp </a:t>
            </a:r>
            <a:r>
              <a:rPr lang="en-GB" sz="1400" i="1" kern="700" dirty="0" err="1">
                <a:effectLst/>
                <a:ea typeface="Times New Roman" panose="02020603050405020304" pitchFamily="18" charset="0"/>
              </a:rPr>
              <a:t>signaling</a:t>
            </a:r>
            <a:r>
              <a:rPr lang="en-GB" sz="1400" i="1" kern="700" dirty="0">
                <a:effectLst/>
                <a:ea typeface="Times New Roman" panose="02020603050405020304" pitchFamily="18" charset="0"/>
              </a:rPr>
              <a:t>. Development</a:t>
            </a:r>
            <a:endParaRPr lang="en-US" sz="16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ABB91E-4160-1062-391E-3B7696D33386}"/>
              </a:ext>
            </a:extLst>
          </p:cNvPr>
          <p:cNvSpPr/>
          <p:nvPr/>
        </p:nvSpPr>
        <p:spPr>
          <a:xfrm>
            <a:off x="10706100" y="0"/>
            <a:ext cx="1485900" cy="5143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+mj-lt"/>
              </a:rPr>
              <a:t>Introduction</a:t>
            </a:r>
            <a:endParaRPr lang="en-GB" b="1" dirty="0">
              <a:latin typeface="+mj-lt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FBF3F6B-9CCB-EBB5-5C32-192771CD7EFF}"/>
              </a:ext>
            </a:extLst>
          </p:cNvPr>
          <p:cNvSpPr/>
          <p:nvPr/>
        </p:nvSpPr>
        <p:spPr>
          <a:xfrm>
            <a:off x="457200" y="3886200"/>
            <a:ext cx="3790950" cy="2390775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What is the impact of pressure and heartbeat on zebrafish heart morphogenesis ?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D2B79C-2F3D-5E22-4271-A4E0CDCBA35B}"/>
              </a:ext>
            </a:extLst>
          </p:cNvPr>
          <p:cNvSpPr/>
          <p:nvPr/>
        </p:nvSpPr>
        <p:spPr>
          <a:xfrm>
            <a:off x="0" y="0"/>
            <a:ext cx="10706100" cy="6317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2192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101F1-91F8-FC9C-B56E-9CD1ED161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480381"/>
            <a:ext cx="10287000" cy="1147762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What is the impact of pressure and heartbeat on zebrafish heart morphogenesis 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44B3A-D994-61A6-A7B5-6CE2CB020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0" y="1967039"/>
            <a:ext cx="10287000" cy="4748086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Methods</a:t>
            </a:r>
          </a:p>
          <a:p>
            <a:pPr marL="541782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Base mode</a:t>
            </a:r>
            <a:r>
              <a:rPr lang="en-GB" sz="1800" dirty="0"/>
              <a:t>l</a:t>
            </a:r>
          </a:p>
          <a:p>
            <a:pPr marL="541782" lvl="1" indent="-285750">
              <a:buFont typeface="Arial" panose="020B0604020202020204" pitchFamily="34" charset="0"/>
              <a:buChar char="•"/>
            </a:pPr>
            <a:r>
              <a:rPr lang="en-GB" sz="1800" dirty="0"/>
              <a:t>Volume force</a:t>
            </a:r>
          </a:p>
          <a:p>
            <a:pPr marL="541782" lvl="1" indent="-285750">
              <a:buFont typeface="Arial" panose="020B0604020202020204" pitchFamily="34" charset="0"/>
              <a:buChar char="•"/>
            </a:pPr>
            <a:r>
              <a:rPr lang="en-GB" sz="1800" dirty="0"/>
              <a:t>Heartbeat</a:t>
            </a:r>
            <a:endParaRPr lang="en-US" sz="18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Results</a:t>
            </a:r>
          </a:p>
          <a:p>
            <a:pPr marL="541782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Shape</a:t>
            </a:r>
            <a:endParaRPr lang="en-GB" sz="1800" dirty="0"/>
          </a:p>
          <a:p>
            <a:pPr marL="541782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Discussion</a:t>
            </a:r>
          </a:p>
          <a:p>
            <a:pPr marL="541782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Takeaways</a:t>
            </a:r>
          </a:p>
          <a:p>
            <a:pPr marL="541782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Drawbacks</a:t>
            </a:r>
          </a:p>
          <a:p>
            <a:pPr marL="541782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Possible improvements</a:t>
            </a:r>
          </a:p>
          <a:p>
            <a:pPr marL="370332" lvl="1" indent="-342900">
              <a:buFont typeface="+mj-lt"/>
              <a:buAutoNum type="arabicPeriod"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A2369-8F14-8687-5DE6-099100261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3</a:t>
            </a:fld>
            <a:endParaRPr lang="en-US" dirty="0"/>
          </a:p>
        </p:txBody>
      </p:sp>
      <p:pic>
        <p:nvPicPr>
          <p:cNvPr id="5" name="full bend">
            <a:hlinkClick r:id="" action="ppaction://media"/>
            <a:extLst>
              <a:ext uri="{FF2B5EF4-FFF2-40B4-BE49-F238E27FC236}">
                <a16:creationId xmlns:a16="http://schemas.microsoft.com/office/drawing/2014/main" id="{C13A52F2-FCDE-201D-6AF4-026C2319BD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6849" t="18793" r="37135" b="15372"/>
          <a:stretch/>
        </p:blipFill>
        <p:spPr>
          <a:xfrm>
            <a:off x="6019800" y="1967039"/>
            <a:ext cx="4391025" cy="45148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1B9075B-A7FD-B312-56D3-122C0FBEA548}"/>
              </a:ext>
            </a:extLst>
          </p:cNvPr>
          <p:cNvSpPr/>
          <p:nvPr/>
        </p:nvSpPr>
        <p:spPr>
          <a:xfrm>
            <a:off x="10706100" y="0"/>
            <a:ext cx="1485900" cy="514350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atin typeface="+mj-lt"/>
              </a:rPr>
              <a:t>Table of contents</a:t>
            </a:r>
            <a:endParaRPr lang="en-GB" sz="1600" b="1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AE7290-4CAE-02E9-D39B-4A99DAFCEBCE}"/>
              </a:ext>
            </a:extLst>
          </p:cNvPr>
          <p:cNvSpPr/>
          <p:nvPr/>
        </p:nvSpPr>
        <p:spPr>
          <a:xfrm>
            <a:off x="0" y="0"/>
            <a:ext cx="10706100" cy="63178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787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101F1-91F8-FC9C-B56E-9CD1ED161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480381"/>
            <a:ext cx="10287000" cy="1147762"/>
          </a:xfrm>
        </p:spPr>
        <p:txBody>
          <a:bodyPr anchor="t">
            <a:normAutofit/>
          </a:bodyPr>
          <a:lstStyle/>
          <a:p>
            <a:r>
              <a:rPr lang="en-US" dirty="0"/>
              <a:t>METHODS – BASE MODEL: graphs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A2369-8F14-8687-5DE6-099100261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C420FC-AADF-672D-F86D-40B795C14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217" y="1270956"/>
            <a:ext cx="3153183" cy="33164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F4A5B0-2347-6F9E-BF49-23409AA39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7125" y="1162049"/>
            <a:ext cx="3552417" cy="3423239"/>
          </a:xfrm>
          <a:prstGeom prst="rect">
            <a:avLst/>
          </a:prstGeom>
        </p:spPr>
      </p:pic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46E883EA-1FE7-1E7E-82C8-B5ED71F13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865" y="4742386"/>
            <a:ext cx="3467100" cy="195262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000" b="1" dirty="0">
                <a:latin typeface="+mj-lt"/>
              </a:rPr>
              <a:t>VERTICES:</a:t>
            </a:r>
          </a:p>
          <a:p>
            <a:r>
              <a:rPr lang="en-US" sz="2000" b="1" dirty="0"/>
              <a:t>at the crosspoint between 3 cells</a:t>
            </a:r>
          </a:p>
          <a:p>
            <a:r>
              <a:rPr lang="en-US" sz="2000" b="1" dirty="0"/>
              <a:t>Point of application of forces for evolution</a:t>
            </a:r>
            <a:endParaRPr lang="en-US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BD64716-BB91-F920-D8B9-0479C1054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83" y="1536863"/>
            <a:ext cx="3386610" cy="3048426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38C120B5-7900-2D96-3F7C-6EB1F88029B9}"/>
              </a:ext>
            </a:extLst>
          </p:cNvPr>
          <p:cNvSpPr/>
          <p:nvPr/>
        </p:nvSpPr>
        <p:spPr>
          <a:xfrm>
            <a:off x="614367" y="1911415"/>
            <a:ext cx="167951" cy="1679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9DFE6AC-7256-0808-F122-09C531AF4F4A}"/>
              </a:ext>
            </a:extLst>
          </p:cNvPr>
          <p:cNvSpPr/>
          <p:nvPr/>
        </p:nvSpPr>
        <p:spPr>
          <a:xfrm>
            <a:off x="1752701" y="3945488"/>
            <a:ext cx="167951" cy="1679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AE744DF-BB25-68F3-4EDC-57561CC2AF84}"/>
              </a:ext>
            </a:extLst>
          </p:cNvPr>
          <p:cNvSpPr/>
          <p:nvPr/>
        </p:nvSpPr>
        <p:spPr>
          <a:xfrm>
            <a:off x="3231911" y="3902592"/>
            <a:ext cx="167951" cy="1679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4CAC598-2699-63F6-C060-CCE5CAD22B11}"/>
              </a:ext>
            </a:extLst>
          </p:cNvPr>
          <p:cNvSpPr/>
          <p:nvPr/>
        </p:nvSpPr>
        <p:spPr>
          <a:xfrm>
            <a:off x="2254416" y="3686692"/>
            <a:ext cx="167951" cy="1679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F909E2F-3FFF-04E6-89FD-DA6B5A106D53}"/>
              </a:ext>
            </a:extLst>
          </p:cNvPr>
          <p:cNvSpPr/>
          <p:nvPr/>
        </p:nvSpPr>
        <p:spPr>
          <a:xfrm>
            <a:off x="2820246" y="4088360"/>
            <a:ext cx="167951" cy="1679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7174FD5-A3D0-23D3-BA9D-C4E0DF5A0EB3}"/>
              </a:ext>
            </a:extLst>
          </p:cNvPr>
          <p:cNvSpPr/>
          <p:nvPr/>
        </p:nvSpPr>
        <p:spPr>
          <a:xfrm>
            <a:off x="3232590" y="2893125"/>
            <a:ext cx="167951" cy="1679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FF1802A-15CA-DFA2-DA3A-8797979CBBC8}"/>
              </a:ext>
            </a:extLst>
          </p:cNvPr>
          <p:cNvSpPr/>
          <p:nvPr/>
        </p:nvSpPr>
        <p:spPr>
          <a:xfrm>
            <a:off x="3673915" y="2689925"/>
            <a:ext cx="167951" cy="1679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AB4A6A4-16E7-F3EA-141B-4EA8E5E172C6}"/>
              </a:ext>
            </a:extLst>
          </p:cNvPr>
          <p:cNvSpPr/>
          <p:nvPr/>
        </p:nvSpPr>
        <p:spPr>
          <a:xfrm>
            <a:off x="2965890" y="2705717"/>
            <a:ext cx="167951" cy="1679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CA5DD06-2AE4-E9FF-E7E1-4D29BF9DCCCC}"/>
              </a:ext>
            </a:extLst>
          </p:cNvPr>
          <p:cNvSpPr/>
          <p:nvPr/>
        </p:nvSpPr>
        <p:spPr>
          <a:xfrm>
            <a:off x="2381962" y="2888817"/>
            <a:ext cx="167951" cy="1679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6AA1D97-5F8E-7839-6F24-408BC29C5EFA}"/>
              </a:ext>
            </a:extLst>
          </p:cNvPr>
          <p:cNvSpPr/>
          <p:nvPr/>
        </p:nvSpPr>
        <p:spPr>
          <a:xfrm>
            <a:off x="1961165" y="2516674"/>
            <a:ext cx="167951" cy="1679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A58A908-DA84-9D02-BD01-3D03351CF6D3}"/>
              </a:ext>
            </a:extLst>
          </p:cNvPr>
          <p:cNvSpPr/>
          <p:nvPr/>
        </p:nvSpPr>
        <p:spPr>
          <a:xfrm>
            <a:off x="2170440" y="2041721"/>
            <a:ext cx="167951" cy="1679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8100486-B618-D7D9-BE31-ACCE27006701}"/>
              </a:ext>
            </a:extLst>
          </p:cNvPr>
          <p:cNvSpPr/>
          <p:nvPr/>
        </p:nvSpPr>
        <p:spPr>
          <a:xfrm>
            <a:off x="2886837" y="2014396"/>
            <a:ext cx="167951" cy="1679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4DE4765-B027-543E-A390-00F01B5FE61D}"/>
              </a:ext>
            </a:extLst>
          </p:cNvPr>
          <p:cNvSpPr/>
          <p:nvPr/>
        </p:nvSpPr>
        <p:spPr>
          <a:xfrm>
            <a:off x="3051419" y="2125696"/>
            <a:ext cx="167951" cy="1679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659E8E-5F06-92C9-91FC-92C33FBCD9A4}"/>
              </a:ext>
            </a:extLst>
          </p:cNvPr>
          <p:cNvSpPr/>
          <p:nvPr/>
        </p:nvSpPr>
        <p:spPr>
          <a:xfrm>
            <a:off x="3558562" y="2057191"/>
            <a:ext cx="167951" cy="1679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58BC3A96-D585-195E-12BD-7FC01E3D8BAD}"/>
              </a:ext>
            </a:extLst>
          </p:cNvPr>
          <p:cNvSpPr/>
          <p:nvPr/>
        </p:nvSpPr>
        <p:spPr>
          <a:xfrm>
            <a:off x="1287216" y="2656962"/>
            <a:ext cx="167951" cy="1679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C47CCFC-2ADD-A140-E74C-9F3A0CCB1E93}"/>
              </a:ext>
            </a:extLst>
          </p:cNvPr>
          <p:cNvSpPr/>
          <p:nvPr/>
        </p:nvSpPr>
        <p:spPr>
          <a:xfrm>
            <a:off x="1961165" y="1827439"/>
            <a:ext cx="167951" cy="1679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7C27ACD-9300-9283-94F6-D326975D4796}"/>
              </a:ext>
            </a:extLst>
          </p:cNvPr>
          <p:cNvSpPr/>
          <p:nvPr/>
        </p:nvSpPr>
        <p:spPr>
          <a:xfrm>
            <a:off x="1060616" y="3518741"/>
            <a:ext cx="167951" cy="1679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F944A6B-45DA-D7D3-D9C7-D25BCF57C23D}"/>
              </a:ext>
            </a:extLst>
          </p:cNvPr>
          <p:cNvSpPr/>
          <p:nvPr/>
        </p:nvSpPr>
        <p:spPr>
          <a:xfrm>
            <a:off x="892665" y="1561468"/>
            <a:ext cx="167951" cy="1679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204DD46F-185E-A459-DD36-2BB8DFBC23B5}"/>
              </a:ext>
            </a:extLst>
          </p:cNvPr>
          <p:cNvSpPr/>
          <p:nvPr/>
        </p:nvSpPr>
        <p:spPr>
          <a:xfrm>
            <a:off x="3642537" y="4140717"/>
            <a:ext cx="167951" cy="167951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Content Placeholder 8">
            <a:extLst>
              <a:ext uri="{FF2B5EF4-FFF2-40B4-BE49-F238E27FC236}">
                <a16:creationId xmlns:a16="http://schemas.microsoft.com/office/drawing/2014/main" id="{7570A21A-9F6C-5EBF-2A0B-CBB906C5C752}"/>
              </a:ext>
            </a:extLst>
          </p:cNvPr>
          <p:cNvSpPr txBox="1">
            <a:spLocks/>
          </p:cNvSpPr>
          <p:nvPr/>
        </p:nvSpPr>
        <p:spPr>
          <a:xfrm>
            <a:off x="4283241" y="4746181"/>
            <a:ext cx="3467100" cy="19526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6032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120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496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32104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latin typeface="+mj-lt"/>
              </a:rPr>
              <a:t>CENTERS:</a:t>
            </a:r>
          </a:p>
          <a:p>
            <a:r>
              <a:rPr lang="en-US" sz="2000" b="1" dirty="0"/>
              <a:t>Useful for area calculations and force direction</a:t>
            </a:r>
          </a:p>
          <a:p>
            <a:r>
              <a:rPr lang="en-US" sz="2000" b="1" dirty="0"/>
              <a:t>Link vertices together as a cell</a:t>
            </a:r>
            <a:endParaRPr lang="en-US" sz="2000" dirty="0"/>
          </a:p>
        </p:txBody>
      </p:sp>
      <p:sp>
        <p:nvSpPr>
          <p:cNvPr id="37" name="Content Placeholder 8">
            <a:extLst>
              <a:ext uri="{FF2B5EF4-FFF2-40B4-BE49-F238E27FC236}">
                <a16:creationId xmlns:a16="http://schemas.microsoft.com/office/drawing/2014/main" id="{BF79149E-5964-DF94-CD66-3B39CD90E1EA}"/>
              </a:ext>
            </a:extLst>
          </p:cNvPr>
          <p:cNvSpPr txBox="1">
            <a:spLocks/>
          </p:cNvSpPr>
          <p:nvPr/>
        </p:nvSpPr>
        <p:spPr>
          <a:xfrm>
            <a:off x="7929567" y="4742385"/>
            <a:ext cx="3467100" cy="1952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6032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120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496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32104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latin typeface="+mj-lt"/>
              </a:rPr>
              <a:t>AXIS POINTS:</a:t>
            </a:r>
          </a:p>
          <a:p>
            <a:r>
              <a:rPr lang="en-US" sz="2000" b="1" dirty="0"/>
              <a:t>Measure looping</a:t>
            </a:r>
          </a:p>
          <a:p>
            <a:r>
              <a:rPr lang="en-US" sz="2000" b="1" dirty="0"/>
              <a:t>Link rings of cells for volume calculations</a:t>
            </a:r>
            <a:endParaRPr lang="en-US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EF30D56-21A7-D6B0-8A42-631A380ADEAA}"/>
              </a:ext>
            </a:extLst>
          </p:cNvPr>
          <p:cNvSpPr/>
          <p:nvPr/>
        </p:nvSpPr>
        <p:spPr>
          <a:xfrm>
            <a:off x="10706100" y="0"/>
            <a:ext cx="1485900" cy="51435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+mj-lt"/>
              </a:rPr>
              <a:t>Methods</a:t>
            </a:r>
            <a:endParaRPr lang="en-GB" b="1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1D5564-EA0F-A504-8229-B2DD9069A5F7}"/>
              </a:ext>
            </a:extLst>
          </p:cNvPr>
          <p:cNvSpPr/>
          <p:nvPr/>
        </p:nvSpPr>
        <p:spPr>
          <a:xfrm>
            <a:off x="0" y="0"/>
            <a:ext cx="10706100" cy="63178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79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FDC4E28-4C3D-F19F-F79C-B90D7FC91895}"/>
              </a:ext>
            </a:extLst>
          </p:cNvPr>
          <p:cNvSpPr txBox="1">
            <a:spLocks/>
          </p:cNvSpPr>
          <p:nvPr/>
        </p:nvSpPr>
        <p:spPr>
          <a:xfrm>
            <a:off x="952500" y="480381"/>
            <a:ext cx="10287000" cy="1147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6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METHODS – BASE MODEL: Energy model and forces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35592A-D7A1-1147-7300-66D0781D3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104" y="1844583"/>
            <a:ext cx="5468494" cy="96041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E5255A-E450-1D98-48D0-E1356A00A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5</a:t>
            </a:fld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B26FFD8-95A7-809C-9313-F197FA89F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146" y="3061022"/>
            <a:ext cx="10287000" cy="61659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400" dirty="0"/>
              <a:t>Assumption: Energy must be minimized at all times : can be solved numerically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9447C5-6D36-5A20-F7B9-A6FBDA60B93D}"/>
              </a:ext>
            </a:extLst>
          </p:cNvPr>
          <p:cNvSpPr/>
          <p:nvPr/>
        </p:nvSpPr>
        <p:spPr>
          <a:xfrm>
            <a:off x="3072895" y="1914160"/>
            <a:ext cx="2590787" cy="855677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D7EEA9-5BA0-40F8-D7F5-9391CF3E6BDB}"/>
              </a:ext>
            </a:extLst>
          </p:cNvPr>
          <p:cNvSpPr/>
          <p:nvPr/>
        </p:nvSpPr>
        <p:spPr>
          <a:xfrm>
            <a:off x="5824306" y="1912001"/>
            <a:ext cx="858888" cy="8651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DD5EF3-C8A9-D1BE-0EE5-8F4304091FD1}"/>
              </a:ext>
            </a:extLst>
          </p:cNvPr>
          <p:cNvSpPr/>
          <p:nvPr/>
        </p:nvSpPr>
        <p:spPr>
          <a:xfrm>
            <a:off x="6919649" y="1949322"/>
            <a:ext cx="979949" cy="85567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47F204-53D9-9337-2401-178410339F8B}"/>
              </a:ext>
            </a:extLst>
          </p:cNvPr>
          <p:cNvSpPr txBox="1"/>
          <p:nvPr/>
        </p:nvSpPr>
        <p:spPr>
          <a:xfrm>
            <a:off x="3617726" y="1510120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Area change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00CAE8B-14E3-EFB6-7A23-7922A95CBE64}"/>
              </a:ext>
            </a:extLst>
          </p:cNvPr>
          <p:cNvSpPr txBox="1"/>
          <p:nvPr/>
        </p:nvSpPr>
        <p:spPr>
          <a:xfrm>
            <a:off x="5583579" y="1285288"/>
            <a:ext cx="1153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Perimeter</a:t>
            </a:r>
          </a:p>
          <a:p>
            <a:pPr algn="r"/>
            <a:r>
              <a:rPr lang="en-US" dirty="0">
                <a:solidFill>
                  <a:srgbClr val="FF0000"/>
                </a:solidFill>
              </a:rPr>
              <a:t>change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3F336F-7485-BE34-4E47-DB4EF32CB77C}"/>
              </a:ext>
            </a:extLst>
          </p:cNvPr>
          <p:cNvSpPr txBox="1"/>
          <p:nvPr/>
        </p:nvSpPr>
        <p:spPr>
          <a:xfrm>
            <a:off x="6897724" y="1319251"/>
            <a:ext cx="1739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Vertex-to-vertex</a:t>
            </a:r>
          </a:p>
          <a:p>
            <a:r>
              <a:rPr lang="en-US" dirty="0">
                <a:solidFill>
                  <a:srgbClr val="FFC000"/>
                </a:solidFill>
              </a:rPr>
              <a:t>tension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D20ECF-BF49-4FF9-8A74-CC9FC2D60155}"/>
              </a:ext>
            </a:extLst>
          </p:cNvPr>
          <p:cNvSpPr txBox="1"/>
          <p:nvPr/>
        </p:nvSpPr>
        <p:spPr>
          <a:xfrm>
            <a:off x="819948" y="2116201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VERTEX MODEL: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71A128B-07B9-1B14-6A1B-F04CA3CABF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13" b="89720" l="9045" r="90201">
                        <a14:foregroundMark x1="34673" y1="22897" x2="34673" y2="29907"/>
                        <a14:foregroundMark x1="29899" y1="13551" x2="29899" y2="13551"/>
                        <a14:foregroundMark x1="15578" y1="50000" x2="15578" y2="50000"/>
                        <a14:foregroundMark x1="38945" y1="75234" x2="38945" y2="75234"/>
                        <a14:foregroundMark x1="33920" y1="74766" x2="33920" y2="74766"/>
                        <a14:foregroundMark x1="40955" y1="43925" x2="40955" y2="43925"/>
                        <a14:foregroundMark x1="44472" y1="41121" x2="44472" y2="41121"/>
                        <a14:foregroundMark x1="28894" y1="56075" x2="28894" y2="56075"/>
                        <a14:foregroundMark x1="64824" y1="52336" x2="64824" y2="52336"/>
                        <a14:foregroundMark x1="64322" y1="59346" x2="64322" y2="59346"/>
                        <a14:foregroundMark x1="90201" y1="66822" x2="90201" y2="66822"/>
                        <a14:foregroundMark x1="86181" y1="73364" x2="86181" y2="73364"/>
                        <a14:foregroundMark x1="12312" y1="60748" x2="12312" y2="60748"/>
                        <a14:foregroundMark x1="14573" y1="58879" x2="14573" y2="58879"/>
                        <a14:foregroundMark x1="11809" y1="52804" x2="12563" y2="60748"/>
                        <a14:foregroundMark x1="41709" y1="36916" x2="41206" y2="42056"/>
                      </a14:backgroundRemoval>
                    </a14:imgEffect>
                  </a14:imgLayer>
                </a14:imgProps>
              </a:ext>
            </a:extLst>
          </a:blip>
          <a:srcRect r="7399"/>
          <a:stretch/>
        </p:blipFill>
        <p:spPr>
          <a:xfrm>
            <a:off x="3436057" y="3942974"/>
            <a:ext cx="2019583" cy="117268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DA02FC0-6498-5B54-8131-62F589E7D447}"/>
              </a:ext>
            </a:extLst>
          </p:cNvPr>
          <p:cNvSpPr txBox="1"/>
          <p:nvPr/>
        </p:nvSpPr>
        <p:spPr>
          <a:xfrm>
            <a:off x="952500" y="4344648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+mj-lt"/>
              </a:rPr>
              <a:t>DYNAMICS: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B45ACF0-041B-AECD-954C-71A13300FB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600" b="89600" l="7121" r="69969">
                        <a14:foregroundMark x1="10217" y1="46400" x2="10217" y2="46400"/>
                        <a14:foregroundMark x1="40867" y1="62400" x2="40867" y2="62400"/>
                        <a14:foregroundMark x1="49845" y1="77600" x2="49845" y2="77600"/>
                        <a14:foregroundMark x1="48607" y1="81600" x2="48607" y2="81600"/>
                        <a14:foregroundMark x1="60681" y1="60000" x2="60681" y2="60000"/>
                        <a14:foregroundMark x1="69969" y1="23200" x2="69969" y2="23200"/>
                      </a14:backgroundRemoval>
                    </a14:imgEffect>
                  </a14:imgLayer>
                </a14:imgProps>
              </a:ext>
            </a:extLst>
          </a:blip>
          <a:srcRect r="27355"/>
          <a:stretch/>
        </p:blipFill>
        <p:spPr>
          <a:xfrm>
            <a:off x="5988015" y="4210164"/>
            <a:ext cx="1560450" cy="83128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D3B4DC4-4E6D-13D7-9B8B-952249C06F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1071" y1="60000" x2="41071" y2="60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55091" y="4413847"/>
            <a:ext cx="533474" cy="3810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C5A8A9-4D96-01F8-4979-9355E2243252}"/>
              </a:ext>
            </a:extLst>
          </p:cNvPr>
          <p:cNvSpPr txBox="1"/>
          <p:nvPr/>
        </p:nvSpPr>
        <p:spPr>
          <a:xfrm>
            <a:off x="7960403" y="215205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+ volume energy</a:t>
            </a:r>
            <a:endParaRPr lang="en-GB" b="1" dirty="0"/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2814AAFF-3FDE-0FB7-AB8E-7CAB38DB87F2}"/>
              </a:ext>
            </a:extLst>
          </p:cNvPr>
          <p:cNvSpPr txBox="1">
            <a:spLocks/>
          </p:cNvSpPr>
          <p:nvPr/>
        </p:nvSpPr>
        <p:spPr>
          <a:xfrm>
            <a:off x="976060" y="5619047"/>
            <a:ext cx="10287000" cy="616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6032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120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496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32104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Step by step approach 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0EDC5D5-A4DE-0267-CD1E-F1AFBA4EDCE9}"/>
              </a:ext>
            </a:extLst>
          </p:cNvPr>
          <p:cNvSpPr/>
          <p:nvPr/>
        </p:nvSpPr>
        <p:spPr>
          <a:xfrm>
            <a:off x="10706100" y="0"/>
            <a:ext cx="1485900" cy="51435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+mj-lt"/>
              </a:rPr>
              <a:t>Methods</a:t>
            </a:r>
            <a:endParaRPr lang="en-GB" b="1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90E4F4-8B4A-8A3C-5A65-6978B09AE4F3}"/>
              </a:ext>
            </a:extLst>
          </p:cNvPr>
          <p:cNvSpPr/>
          <p:nvPr/>
        </p:nvSpPr>
        <p:spPr>
          <a:xfrm>
            <a:off x="0" y="0"/>
            <a:ext cx="10706100" cy="63178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298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6130DFA-59C4-D5CE-3522-5AAA5739AEED}"/>
              </a:ext>
            </a:extLst>
          </p:cNvPr>
          <p:cNvSpPr/>
          <p:nvPr/>
        </p:nvSpPr>
        <p:spPr>
          <a:xfrm>
            <a:off x="6457950" y="1774825"/>
            <a:ext cx="727075" cy="1323975"/>
          </a:xfrm>
          <a:custGeom>
            <a:avLst/>
            <a:gdLst>
              <a:gd name="connsiteX0" fmla="*/ 0 w 727075"/>
              <a:gd name="connsiteY0" fmla="*/ 1323975 h 1323975"/>
              <a:gd name="connsiteX1" fmla="*/ 727075 w 727075"/>
              <a:gd name="connsiteY1" fmla="*/ 825500 h 1323975"/>
              <a:gd name="connsiteX2" fmla="*/ 200025 w 727075"/>
              <a:gd name="connsiteY2" fmla="*/ 0 h 1323975"/>
              <a:gd name="connsiteX3" fmla="*/ 0 w 727075"/>
              <a:gd name="connsiteY3" fmla="*/ 1323975 h 1323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7075" h="1323975">
                <a:moveTo>
                  <a:pt x="0" y="1323975"/>
                </a:moveTo>
                <a:lnTo>
                  <a:pt x="727075" y="825500"/>
                </a:lnTo>
                <a:lnTo>
                  <a:pt x="200025" y="0"/>
                </a:lnTo>
                <a:lnTo>
                  <a:pt x="0" y="1323975"/>
                </a:lnTo>
                <a:close/>
              </a:path>
            </a:pathLst>
          </a:custGeom>
          <a:solidFill>
            <a:srgbClr val="9697C6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C3DD23A-DA44-A564-7F2C-201991790CCC}"/>
              </a:ext>
            </a:extLst>
          </p:cNvPr>
          <p:cNvSpPr/>
          <p:nvPr/>
        </p:nvSpPr>
        <p:spPr>
          <a:xfrm>
            <a:off x="7470775" y="2000250"/>
            <a:ext cx="971550" cy="1381125"/>
          </a:xfrm>
          <a:custGeom>
            <a:avLst/>
            <a:gdLst>
              <a:gd name="connsiteX0" fmla="*/ 971550 w 971550"/>
              <a:gd name="connsiteY0" fmla="*/ 0 h 1381125"/>
              <a:gd name="connsiteX1" fmla="*/ 0 w 971550"/>
              <a:gd name="connsiteY1" fmla="*/ 647700 h 1381125"/>
              <a:gd name="connsiteX2" fmla="*/ 409575 w 971550"/>
              <a:gd name="connsiteY2" fmla="*/ 1381125 h 1381125"/>
              <a:gd name="connsiteX3" fmla="*/ 971550 w 971550"/>
              <a:gd name="connsiteY3" fmla="*/ 0 h 1381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1550" h="1381125">
                <a:moveTo>
                  <a:pt x="971550" y="0"/>
                </a:moveTo>
                <a:lnTo>
                  <a:pt x="0" y="647700"/>
                </a:lnTo>
                <a:lnTo>
                  <a:pt x="409575" y="1381125"/>
                </a:lnTo>
                <a:lnTo>
                  <a:pt x="971550" y="0"/>
                </a:lnTo>
                <a:close/>
              </a:path>
            </a:pathLst>
          </a:custGeom>
          <a:solidFill>
            <a:srgbClr val="9697C6">
              <a:alpha val="47059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9B8CABC-DAAE-C575-15EB-F5C20A23F9B5}"/>
              </a:ext>
            </a:extLst>
          </p:cNvPr>
          <p:cNvSpPr/>
          <p:nvPr/>
        </p:nvSpPr>
        <p:spPr>
          <a:xfrm>
            <a:off x="9086850" y="1981200"/>
            <a:ext cx="1985963" cy="1600200"/>
          </a:xfrm>
          <a:custGeom>
            <a:avLst/>
            <a:gdLst>
              <a:gd name="connsiteX0" fmla="*/ 200025 w 1985963"/>
              <a:gd name="connsiteY0" fmla="*/ 0 h 1600200"/>
              <a:gd name="connsiteX1" fmla="*/ 942975 w 1985963"/>
              <a:gd name="connsiteY1" fmla="*/ 585788 h 1600200"/>
              <a:gd name="connsiteX2" fmla="*/ 1985963 w 1985963"/>
              <a:gd name="connsiteY2" fmla="*/ 223838 h 1600200"/>
              <a:gd name="connsiteX3" fmla="*/ 1428750 w 1985963"/>
              <a:gd name="connsiteY3" fmla="*/ 1600200 h 1600200"/>
              <a:gd name="connsiteX4" fmla="*/ 852488 w 1985963"/>
              <a:gd name="connsiteY4" fmla="*/ 1066800 h 1600200"/>
              <a:gd name="connsiteX5" fmla="*/ 0 w 1985963"/>
              <a:gd name="connsiteY5" fmla="*/ 1314450 h 1600200"/>
              <a:gd name="connsiteX6" fmla="*/ 200025 w 1985963"/>
              <a:gd name="connsiteY6" fmla="*/ 0 h 160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85963" h="1600200">
                <a:moveTo>
                  <a:pt x="200025" y="0"/>
                </a:moveTo>
                <a:lnTo>
                  <a:pt x="942975" y="585788"/>
                </a:lnTo>
                <a:lnTo>
                  <a:pt x="1985963" y="223838"/>
                </a:lnTo>
                <a:lnTo>
                  <a:pt x="1428750" y="1600200"/>
                </a:lnTo>
                <a:lnTo>
                  <a:pt x="852488" y="1066800"/>
                </a:lnTo>
                <a:lnTo>
                  <a:pt x="0" y="1314450"/>
                </a:lnTo>
                <a:lnTo>
                  <a:pt x="200025" y="0"/>
                </a:lnTo>
                <a:close/>
              </a:path>
            </a:pathLst>
          </a:custGeom>
          <a:solidFill>
            <a:srgbClr val="9697C6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8101F1-91F8-FC9C-B56E-9CD1ED161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480381"/>
            <a:ext cx="10287000" cy="1147762"/>
          </a:xfrm>
        </p:spPr>
        <p:txBody>
          <a:bodyPr anchor="t">
            <a:normAutofit/>
          </a:bodyPr>
          <a:lstStyle/>
          <a:p>
            <a:r>
              <a:rPr lang="en-US" dirty="0"/>
              <a:t>METHODS – BASE MODEL: Division and T1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A2369-8F14-8687-5DE6-099100261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6</a:t>
            </a:fld>
            <a:endParaRPr lang="en-US" dirty="0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46E883EA-1FE7-1E7E-82C8-B5ED71F13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6" y="3940155"/>
            <a:ext cx="5133974" cy="2437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>
                <a:latin typeface="+mj-lt"/>
              </a:rPr>
              <a:t>CELLULAR DIVISION:</a:t>
            </a:r>
          </a:p>
          <a:p>
            <a:r>
              <a:rPr lang="en-US" dirty="0"/>
              <a:t>Choosing the circled vertex can orient division</a:t>
            </a:r>
          </a:p>
          <a:p>
            <a:r>
              <a:rPr lang="en-US" dirty="0"/>
              <a:t>Opposite point chosen as n_vert//2, not geometrical opposite</a:t>
            </a:r>
          </a:p>
          <a:p>
            <a:r>
              <a:rPr lang="en-US" dirty="0"/>
              <a:t>Maintains 3 edges per vertex</a:t>
            </a:r>
          </a:p>
          <a:p>
            <a:endParaRPr lang="en-US" dirty="0"/>
          </a:p>
        </p:txBody>
      </p:sp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B4B790FC-F897-E0A7-65E6-DFB759511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59" y="1746426"/>
            <a:ext cx="4928802" cy="1865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F3A79C2B-8786-F5E6-B535-C3DA4B50B7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4633" y="1746426"/>
            <a:ext cx="4679940" cy="186513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CF51FB-9049-112C-AA02-320987B0D838}"/>
              </a:ext>
            </a:extLst>
          </p:cNvPr>
          <p:cNvSpPr/>
          <p:nvPr/>
        </p:nvSpPr>
        <p:spPr>
          <a:xfrm>
            <a:off x="5632440" y="1607344"/>
            <a:ext cx="68564" cy="5036052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79B877F3-80F2-A6D4-082F-6D8247E21777}"/>
              </a:ext>
            </a:extLst>
          </p:cNvPr>
          <p:cNvSpPr txBox="1">
            <a:spLocks/>
          </p:cNvSpPr>
          <p:nvPr/>
        </p:nvSpPr>
        <p:spPr>
          <a:xfrm>
            <a:off x="2030061" y="1139344"/>
            <a:ext cx="7273322" cy="825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6032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120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496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32104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Red: edges / connections removed</a:t>
            </a:r>
            <a:r>
              <a:rPr lang="en-US" b="1" dirty="0"/>
              <a:t>,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Green: edges / connections added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0CA66A27-079E-61DF-629E-658208918495}"/>
              </a:ext>
            </a:extLst>
          </p:cNvPr>
          <p:cNvSpPr txBox="1">
            <a:spLocks/>
          </p:cNvSpPr>
          <p:nvPr/>
        </p:nvSpPr>
        <p:spPr>
          <a:xfrm>
            <a:off x="6495469" y="4125370"/>
            <a:ext cx="5133974" cy="2048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6032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120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496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32104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latin typeface="+mj-lt"/>
              </a:rPr>
              <a:t>T1 TRANSITION:</a:t>
            </a:r>
          </a:p>
          <a:p>
            <a:r>
              <a:rPr lang="en-US" sz="2000" dirty="0"/>
              <a:t>Orientation and length of the final junction could induce chirality</a:t>
            </a:r>
          </a:p>
          <a:p>
            <a:r>
              <a:rPr lang="en-US" sz="2000" dirty="0"/>
              <a:t>Only transition needed for 3-edged  vertices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A047E5-46D6-C104-E4FB-19DE0DF33A7C}"/>
              </a:ext>
            </a:extLst>
          </p:cNvPr>
          <p:cNvSpPr/>
          <p:nvPr/>
        </p:nvSpPr>
        <p:spPr>
          <a:xfrm>
            <a:off x="10706100" y="0"/>
            <a:ext cx="1485900" cy="51435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+mj-lt"/>
              </a:rPr>
              <a:t>Methods</a:t>
            </a:r>
            <a:endParaRPr lang="en-GB" b="1" dirty="0"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008FF1-CE65-BAC8-B905-6C04F1B05501}"/>
              </a:ext>
            </a:extLst>
          </p:cNvPr>
          <p:cNvSpPr/>
          <p:nvPr/>
        </p:nvSpPr>
        <p:spPr>
          <a:xfrm>
            <a:off x="0" y="0"/>
            <a:ext cx="10706100" cy="63178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1774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101F1-91F8-FC9C-B56E-9CD1ED161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480381"/>
            <a:ext cx="10287000" cy="1147762"/>
          </a:xfrm>
        </p:spPr>
        <p:txBody>
          <a:bodyPr anchor="t">
            <a:normAutofit/>
          </a:bodyPr>
          <a:lstStyle/>
          <a:p>
            <a:r>
              <a:rPr lang="en-US" dirty="0"/>
              <a:t>METHODS – Volume force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A2369-8F14-8687-5DE6-099100261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7</a:t>
            </a:fld>
            <a:endParaRPr lang="en-US" dirty="0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46E883EA-1FE7-1E7E-82C8-B5ED71F13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3635" y="2760778"/>
            <a:ext cx="6930179" cy="36971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dirty="0"/>
              <a:t>Volume = Ring areas * average axis length</a:t>
            </a:r>
          </a:p>
          <a:p>
            <a:pPr marL="0" indent="0">
              <a:buNone/>
            </a:pPr>
            <a:r>
              <a:rPr lang="en-US" sz="2400" b="1" dirty="0">
                <a:latin typeface="+mj-lt"/>
              </a:rPr>
              <a:t>FORCE:</a:t>
            </a:r>
          </a:p>
          <a:p>
            <a:r>
              <a:rPr lang="en-US" sz="2400" dirty="0"/>
              <a:t>Orthogonal to the cell to simulate pressure</a:t>
            </a:r>
          </a:p>
          <a:p>
            <a:r>
              <a:rPr lang="en-US" sz="2400" dirty="0"/>
              <a:t>Proportional to reference area</a:t>
            </a:r>
          </a:p>
          <a:p>
            <a:r>
              <a:rPr lang="en-US" sz="2400" dirty="0"/>
              <a:t>Dependent on type of cell : ventricular / atrial cells will be more subjected to it</a:t>
            </a:r>
          </a:p>
          <a:p>
            <a:endParaRPr lang="en-US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6244CF-AC62-3A9A-745A-241D140C0F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05"/>
          <a:stretch/>
        </p:blipFill>
        <p:spPr>
          <a:xfrm>
            <a:off x="1004855" y="1628143"/>
            <a:ext cx="6144499" cy="558026"/>
          </a:xfrm>
          <a:prstGeom prst="rect">
            <a:avLst/>
          </a:prstGeom>
          <a:ln>
            <a:solidFill>
              <a:schemeClr val="accent1">
                <a:shade val="15000"/>
              </a:schemeClr>
            </a:solidFill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31CA6724-A5A2-1FDD-E2B6-1E8FB422D14C}"/>
              </a:ext>
            </a:extLst>
          </p:cNvPr>
          <p:cNvGrpSpPr/>
          <p:nvPr/>
        </p:nvGrpSpPr>
        <p:grpSpPr>
          <a:xfrm>
            <a:off x="8011089" y="847770"/>
            <a:ext cx="3723532" cy="1996455"/>
            <a:chOff x="6395078" y="2808287"/>
            <a:chExt cx="4668213" cy="3131182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680B3BC-49C1-65AA-F25E-2F2788F8AB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95078" y="2808287"/>
              <a:ext cx="4668213" cy="3131182"/>
            </a:xfrm>
            <a:prstGeom prst="rect">
              <a:avLst/>
            </a:prstGeom>
          </p:spPr>
        </p:pic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53775EEC-78EB-7959-F93A-DA879A032894}"/>
                </a:ext>
              </a:extLst>
            </p:cNvPr>
            <p:cNvSpPr/>
            <p:nvPr/>
          </p:nvSpPr>
          <p:spPr>
            <a:xfrm rot="15307728">
              <a:off x="7021557" y="3979547"/>
              <a:ext cx="383381" cy="371475"/>
            </a:xfrm>
            <a:prstGeom prst="arc">
              <a:avLst/>
            </a:prstGeom>
            <a:ln w="381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8FEF033-AD83-0C18-C392-102F911ED267}"/>
                </a:ext>
              </a:extLst>
            </p:cNvPr>
            <p:cNvSpPr/>
            <p:nvPr/>
          </p:nvSpPr>
          <p:spPr>
            <a:xfrm>
              <a:off x="7005159" y="3140075"/>
              <a:ext cx="1724025" cy="2606675"/>
            </a:xfrm>
            <a:custGeom>
              <a:avLst/>
              <a:gdLst>
                <a:gd name="connsiteX0" fmla="*/ 1247775 w 1724025"/>
                <a:gd name="connsiteY0" fmla="*/ 0 h 2606675"/>
                <a:gd name="connsiteX1" fmla="*/ 1724025 w 1724025"/>
                <a:gd name="connsiteY1" fmla="*/ 400050 h 2606675"/>
                <a:gd name="connsiteX2" fmla="*/ 1057275 w 1724025"/>
                <a:gd name="connsiteY2" fmla="*/ 2130425 h 2606675"/>
                <a:gd name="connsiteX3" fmla="*/ 0 w 1724025"/>
                <a:gd name="connsiteY3" fmla="*/ 2606675 h 2606675"/>
                <a:gd name="connsiteX4" fmla="*/ 215900 w 1724025"/>
                <a:gd name="connsiteY4" fmla="*/ 1520825 h 2606675"/>
                <a:gd name="connsiteX5" fmla="*/ 663575 w 1724025"/>
                <a:gd name="connsiteY5" fmla="*/ 631825 h 2606675"/>
                <a:gd name="connsiteX6" fmla="*/ 1247775 w 1724025"/>
                <a:gd name="connsiteY6" fmla="*/ 0 h 260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4025" h="2606675">
                  <a:moveTo>
                    <a:pt x="1247775" y="0"/>
                  </a:moveTo>
                  <a:lnTo>
                    <a:pt x="1724025" y="400050"/>
                  </a:lnTo>
                  <a:lnTo>
                    <a:pt x="1057275" y="2130425"/>
                  </a:lnTo>
                  <a:lnTo>
                    <a:pt x="0" y="2606675"/>
                  </a:lnTo>
                  <a:lnTo>
                    <a:pt x="215900" y="1520825"/>
                  </a:lnTo>
                  <a:lnTo>
                    <a:pt x="663575" y="631825"/>
                  </a:lnTo>
                  <a:lnTo>
                    <a:pt x="1247775" y="0"/>
                  </a:lnTo>
                  <a:close/>
                </a:path>
              </a:pathLst>
            </a:custGeom>
            <a:solidFill>
              <a:srgbClr val="EE776E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3CC2325-9D6B-7B51-88B9-C9A247F9C540}"/>
                </a:ext>
              </a:extLst>
            </p:cNvPr>
            <p:cNvCxnSpPr>
              <a:cxnSpLocks/>
            </p:cNvCxnSpPr>
            <p:nvPr/>
          </p:nvCxnSpPr>
          <p:spPr>
            <a:xfrm>
              <a:off x="6395078" y="4114800"/>
              <a:ext cx="3745872" cy="635000"/>
            </a:xfrm>
            <a:prstGeom prst="line">
              <a:avLst/>
            </a:prstGeom>
            <a:ln w="28575">
              <a:solidFill>
                <a:srgbClr val="000000">
                  <a:alpha val="61961"/>
                </a:srgb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8467A60-AB75-FA77-395A-A73A4318E01E}"/>
                </a:ext>
              </a:extLst>
            </p:cNvPr>
            <p:cNvSpPr/>
            <p:nvPr/>
          </p:nvSpPr>
          <p:spPr>
            <a:xfrm>
              <a:off x="9969500" y="4578350"/>
              <a:ext cx="342900" cy="3429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5F3167B-542F-7B2F-3D6D-3D4D0B01B6BD}"/>
                </a:ext>
              </a:extLst>
            </p:cNvPr>
            <p:cNvCxnSpPr>
              <a:cxnSpLocks/>
              <a:stCxn id="17" idx="5"/>
            </p:cNvCxnSpPr>
            <p:nvPr/>
          </p:nvCxnSpPr>
          <p:spPr>
            <a:xfrm flipH="1" flipV="1">
              <a:off x="6919913" y="3838575"/>
              <a:ext cx="1079446" cy="584147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868D570-C335-A30F-F7E0-0ABE6E64724B}"/>
                </a:ext>
              </a:extLst>
            </p:cNvPr>
            <p:cNvSpPr/>
            <p:nvPr/>
          </p:nvSpPr>
          <p:spPr>
            <a:xfrm>
              <a:off x="7878762" y="4302125"/>
              <a:ext cx="141288" cy="141288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C0E45FC-CFD3-E708-F4C2-44A356928B6E}"/>
              </a:ext>
            </a:extLst>
          </p:cNvPr>
          <p:cNvGrpSpPr/>
          <p:nvPr/>
        </p:nvGrpSpPr>
        <p:grpSpPr>
          <a:xfrm>
            <a:off x="7848601" y="2963665"/>
            <a:ext cx="3390899" cy="3566500"/>
            <a:chOff x="7848601" y="2963665"/>
            <a:chExt cx="3390899" cy="356650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7D0ED20-83AC-670A-E571-ADD4B16B7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48601" y="2963665"/>
              <a:ext cx="3390899" cy="3566500"/>
            </a:xfrm>
            <a:prstGeom prst="rect">
              <a:avLst/>
            </a:prstGeom>
          </p:spPr>
        </p:pic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CB49D6F-74F9-0A63-DBA6-DFA422C09413}"/>
                </a:ext>
              </a:extLst>
            </p:cNvPr>
            <p:cNvSpPr/>
            <p:nvPr/>
          </p:nvSpPr>
          <p:spPr>
            <a:xfrm>
              <a:off x="8715375" y="5834063"/>
              <a:ext cx="1073944" cy="364331"/>
            </a:xfrm>
            <a:custGeom>
              <a:avLst/>
              <a:gdLst>
                <a:gd name="connsiteX0" fmla="*/ 0 w 1073944"/>
                <a:gd name="connsiteY0" fmla="*/ 197643 h 364331"/>
                <a:gd name="connsiteX1" fmla="*/ 152400 w 1073944"/>
                <a:gd name="connsiteY1" fmla="*/ 90487 h 364331"/>
                <a:gd name="connsiteX2" fmla="*/ 423863 w 1073944"/>
                <a:gd name="connsiteY2" fmla="*/ 0 h 364331"/>
                <a:gd name="connsiteX3" fmla="*/ 681038 w 1073944"/>
                <a:gd name="connsiteY3" fmla="*/ 4762 h 364331"/>
                <a:gd name="connsiteX4" fmla="*/ 919163 w 1073944"/>
                <a:gd name="connsiteY4" fmla="*/ 64293 h 364331"/>
                <a:gd name="connsiteX5" fmla="*/ 1054894 w 1073944"/>
                <a:gd name="connsiteY5" fmla="*/ 121443 h 364331"/>
                <a:gd name="connsiteX6" fmla="*/ 1073944 w 1073944"/>
                <a:gd name="connsiteY6" fmla="*/ 204787 h 364331"/>
                <a:gd name="connsiteX7" fmla="*/ 985838 w 1073944"/>
                <a:gd name="connsiteY7" fmla="*/ 285750 h 364331"/>
                <a:gd name="connsiteX8" fmla="*/ 742950 w 1073944"/>
                <a:gd name="connsiteY8" fmla="*/ 335756 h 364331"/>
                <a:gd name="connsiteX9" fmla="*/ 459581 w 1073944"/>
                <a:gd name="connsiteY9" fmla="*/ 364331 h 364331"/>
                <a:gd name="connsiteX10" fmla="*/ 111919 w 1073944"/>
                <a:gd name="connsiteY10" fmla="*/ 330993 h 364331"/>
                <a:gd name="connsiteX11" fmla="*/ 0 w 1073944"/>
                <a:gd name="connsiteY11" fmla="*/ 197643 h 364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3944" h="364331">
                  <a:moveTo>
                    <a:pt x="0" y="197643"/>
                  </a:moveTo>
                  <a:lnTo>
                    <a:pt x="152400" y="90487"/>
                  </a:lnTo>
                  <a:lnTo>
                    <a:pt x="423863" y="0"/>
                  </a:lnTo>
                  <a:lnTo>
                    <a:pt x="681038" y="4762"/>
                  </a:lnTo>
                  <a:lnTo>
                    <a:pt x="919163" y="64293"/>
                  </a:lnTo>
                  <a:lnTo>
                    <a:pt x="1054894" y="121443"/>
                  </a:lnTo>
                  <a:lnTo>
                    <a:pt x="1073944" y="204787"/>
                  </a:lnTo>
                  <a:lnTo>
                    <a:pt x="985838" y="285750"/>
                  </a:lnTo>
                  <a:lnTo>
                    <a:pt x="742950" y="335756"/>
                  </a:lnTo>
                  <a:lnTo>
                    <a:pt x="459581" y="364331"/>
                  </a:lnTo>
                  <a:lnTo>
                    <a:pt x="111919" y="330993"/>
                  </a:lnTo>
                  <a:lnTo>
                    <a:pt x="0" y="197643"/>
                  </a:lnTo>
                  <a:close/>
                </a:path>
              </a:pathLst>
            </a:custGeom>
            <a:solidFill>
              <a:srgbClr val="643074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AD3B55E-18BC-7BED-9CB3-BA78A9136F42}"/>
                </a:ext>
              </a:extLst>
            </p:cNvPr>
            <p:cNvSpPr/>
            <p:nvPr/>
          </p:nvSpPr>
          <p:spPr>
            <a:xfrm>
              <a:off x="8370094" y="5491163"/>
              <a:ext cx="1316831" cy="369093"/>
            </a:xfrm>
            <a:custGeom>
              <a:avLst/>
              <a:gdLst>
                <a:gd name="connsiteX0" fmla="*/ 0 w 1316831"/>
                <a:gd name="connsiteY0" fmla="*/ 266700 h 369093"/>
                <a:gd name="connsiteX1" fmla="*/ 80962 w 1316831"/>
                <a:gd name="connsiteY1" fmla="*/ 90487 h 369093"/>
                <a:gd name="connsiteX2" fmla="*/ 457200 w 1316831"/>
                <a:gd name="connsiteY2" fmla="*/ 0 h 369093"/>
                <a:gd name="connsiteX3" fmla="*/ 854869 w 1316831"/>
                <a:gd name="connsiteY3" fmla="*/ 11906 h 369093"/>
                <a:gd name="connsiteX4" fmla="*/ 1076325 w 1316831"/>
                <a:gd name="connsiteY4" fmla="*/ 90487 h 369093"/>
                <a:gd name="connsiteX5" fmla="*/ 1233487 w 1316831"/>
                <a:gd name="connsiteY5" fmla="*/ 138112 h 369093"/>
                <a:gd name="connsiteX6" fmla="*/ 1316831 w 1316831"/>
                <a:gd name="connsiteY6" fmla="*/ 195262 h 369093"/>
                <a:gd name="connsiteX7" fmla="*/ 1288256 w 1316831"/>
                <a:gd name="connsiteY7" fmla="*/ 276225 h 369093"/>
                <a:gd name="connsiteX8" fmla="*/ 1126331 w 1316831"/>
                <a:gd name="connsiteY8" fmla="*/ 292893 h 369093"/>
                <a:gd name="connsiteX9" fmla="*/ 878681 w 1316831"/>
                <a:gd name="connsiteY9" fmla="*/ 345281 h 369093"/>
                <a:gd name="connsiteX10" fmla="*/ 371475 w 1316831"/>
                <a:gd name="connsiteY10" fmla="*/ 369093 h 369093"/>
                <a:gd name="connsiteX11" fmla="*/ 0 w 1316831"/>
                <a:gd name="connsiteY11" fmla="*/ 266700 h 3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6831" h="369093">
                  <a:moveTo>
                    <a:pt x="0" y="266700"/>
                  </a:moveTo>
                  <a:lnTo>
                    <a:pt x="80962" y="90487"/>
                  </a:lnTo>
                  <a:lnTo>
                    <a:pt x="457200" y="0"/>
                  </a:lnTo>
                  <a:lnTo>
                    <a:pt x="854869" y="11906"/>
                  </a:lnTo>
                  <a:lnTo>
                    <a:pt x="1076325" y="90487"/>
                  </a:lnTo>
                  <a:lnTo>
                    <a:pt x="1233487" y="138112"/>
                  </a:lnTo>
                  <a:lnTo>
                    <a:pt x="1316831" y="195262"/>
                  </a:lnTo>
                  <a:lnTo>
                    <a:pt x="1288256" y="276225"/>
                  </a:lnTo>
                  <a:lnTo>
                    <a:pt x="1126331" y="292893"/>
                  </a:lnTo>
                  <a:lnTo>
                    <a:pt x="878681" y="345281"/>
                  </a:lnTo>
                  <a:lnTo>
                    <a:pt x="371475" y="369093"/>
                  </a:lnTo>
                  <a:lnTo>
                    <a:pt x="0" y="266700"/>
                  </a:lnTo>
                  <a:close/>
                </a:path>
              </a:pathLst>
            </a:custGeom>
            <a:solidFill>
              <a:srgbClr val="674F91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854941A-1540-A8C0-B919-08429DAEAEAC}"/>
                </a:ext>
              </a:extLst>
            </p:cNvPr>
            <p:cNvSpPr/>
            <p:nvPr/>
          </p:nvSpPr>
          <p:spPr>
            <a:xfrm>
              <a:off x="8198644" y="5088731"/>
              <a:ext cx="1481137" cy="371475"/>
            </a:xfrm>
            <a:custGeom>
              <a:avLst/>
              <a:gdLst>
                <a:gd name="connsiteX0" fmla="*/ 0 w 1481137"/>
                <a:gd name="connsiteY0" fmla="*/ 61913 h 371475"/>
                <a:gd name="connsiteX1" fmla="*/ 335756 w 1481137"/>
                <a:gd name="connsiteY1" fmla="*/ 0 h 371475"/>
                <a:gd name="connsiteX2" fmla="*/ 816769 w 1481137"/>
                <a:gd name="connsiteY2" fmla="*/ 50007 h 371475"/>
                <a:gd name="connsiteX3" fmla="*/ 1162050 w 1481137"/>
                <a:gd name="connsiteY3" fmla="*/ 145257 h 371475"/>
                <a:gd name="connsiteX4" fmla="*/ 1347787 w 1481137"/>
                <a:gd name="connsiteY4" fmla="*/ 207169 h 371475"/>
                <a:gd name="connsiteX5" fmla="*/ 1443037 w 1481137"/>
                <a:gd name="connsiteY5" fmla="*/ 238125 h 371475"/>
                <a:gd name="connsiteX6" fmla="*/ 1481137 w 1481137"/>
                <a:gd name="connsiteY6" fmla="*/ 288132 h 371475"/>
                <a:gd name="connsiteX7" fmla="*/ 1369219 w 1481137"/>
                <a:gd name="connsiteY7" fmla="*/ 347663 h 371475"/>
                <a:gd name="connsiteX8" fmla="*/ 1235869 w 1481137"/>
                <a:gd name="connsiteY8" fmla="*/ 371475 h 371475"/>
                <a:gd name="connsiteX9" fmla="*/ 781050 w 1481137"/>
                <a:gd name="connsiteY9" fmla="*/ 371475 h 371475"/>
                <a:gd name="connsiteX10" fmla="*/ 166687 w 1481137"/>
                <a:gd name="connsiteY10" fmla="*/ 240507 h 371475"/>
                <a:gd name="connsiteX11" fmla="*/ 0 w 1481137"/>
                <a:gd name="connsiteY11" fmla="*/ 6191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1137" h="371475">
                  <a:moveTo>
                    <a:pt x="0" y="61913"/>
                  </a:moveTo>
                  <a:lnTo>
                    <a:pt x="335756" y="0"/>
                  </a:lnTo>
                  <a:lnTo>
                    <a:pt x="816769" y="50007"/>
                  </a:lnTo>
                  <a:lnTo>
                    <a:pt x="1162050" y="145257"/>
                  </a:lnTo>
                  <a:lnTo>
                    <a:pt x="1347787" y="207169"/>
                  </a:lnTo>
                  <a:lnTo>
                    <a:pt x="1443037" y="238125"/>
                  </a:lnTo>
                  <a:lnTo>
                    <a:pt x="1481137" y="288132"/>
                  </a:lnTo>
                  <a:lnTo>
                    <a:pt x="1369219" y="347663"/>
                  </a:lnTo>
                  <a:lnTo>
                    <a:pt x="1235869" y="371475"/>
                  </a:lnTo>
                  <a:lnTo>
                    <a:pt x="781050" y="371475"/>
                  </a:lnTo>
                  <a:lnTo>
                    <a:pt x="166687" y="240507"/>
                  </a:lnTo>
                  <a:lnTo>
                    <a:pt x="0" y="61913"/>
                  </a:lnTo>
                  <a:close/>
                </a:path>
              </a:pathLst>
            </a:custGeom>
            <a:solidFill>
              <a:srgbClr val="656DA1">
                <a:alpha val="4902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A593448-7A98-AC79-C397-59EEB8255EEE}"/>
                </a:ext>
              </a:extLst>
            </p:cNvPr>
            <p:cNvSpPr/>
            <p:nvPr/>
          </p:nvSpPr>
          <p:spPr>
            <a:xfrm>
              <a:off x="8372475" y="4641056"/>
              <a:ext cx="1433513" cy="473869"/>
            </a:xfrm>
            <a:custGeom>
              <a:avLst/>
              <a:gdLst>
                <a:gd name="connsiteX0" fmla="*/ 0 w 1433513"/>
                <a:gd name="connsiteY0" fmla="*/ 71438 h 473869"/>
                <a:gd name="connsiteX1" fmla="*/ 107156 w 1433513"/>
                <a:gd name="connsiteY1" fmla="*/ 0 h 473869"/>
                <a:gd name="connsiteX2" fmla="*/ 538163 w 1433513"/>
                <a:gd name="connsiteY2" fmla="*/ 102394 h 473869"/>
                <a:gd name="connsiteX3" fmla="*/ 966788 w 1433513"/>
                <a:gd name="connsiteY3" fmla="*/ 250032 h 473869"/>
                <a:gd name="connsiteX4" fmla="*/ 1181100 w 1433513"/>
                <a:gd name="connsiteY4" fmla="*/ 328613 h 473869"/>
                <a:gd name="connsiteX5" fmla="*/ 1323975 w 1433513"/>
                <a:gd name="connsiteY5" fmla="*/ 354807 h 473869"/>
                <a:gd name="connsiteX6" fmla="*/ 1433513 w 1433513"/>
                <a:gd name="connsiteY6" fmla="*/ 361950 h 473869"/>
                <a:gd name="connsiteX7" fmla="*/ 1407319 w 1433513"/>
                <a:gd name="connsiteY7" fmla="*/ 416719 h 473869"/>
                <a:gd name="connsiteX8" fmla="*/ 1240631 w 1433513"/>
                <a:gd name="connsiteY8" fmla="*/ 473869 h 473869"/>
                <a:gd name="connsiteX9" fmla="*/ 976313 w 1433513"/>
                <a:gd name="connsiteY9" fmla="*/ 457200 h 473869"/>
                <a:gd name="connsiteX10" fmla="*/ 459581 w 1433513"/>
                <a:gd name="connsiteY10" fmla="*/ 283369 h 473869"/>
                <a:gd name="connsiteX11" fmla="*/ 0 w 1433513"/>
                <a:gd name="connsiteY11" fmla="*/ 71438 h 47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513" h="473869">
                  <a:moveTo>
                    <a:pt x="0" y="71438"/>
                  </a:moveTo>
                  <a:lnTo>
                    <a:pt x="107156" y="0"/>
                  </a:lnTo>
                  <a:lnTo>
                    <a:pt x="538163" y="102394"/>
                  </a:lnTo>
                  <a:lnTo>
                    <a:pt x="966788" y="250032"/>
                  </a:lnTo>
                  <a:lnTo>
                    <a:pt x="1181100" y="328613"/>
                  </a:lnTo>
                  <a:lnTo>
                    <a:pt x="1323975" y="354807"/>
                  </a:lnTo>
                  <a:lnTo>
                    <a:pt x="1433513" y="361950"/>
                  </a:lnTo>
                  <a:lnTo>
                    <a:pt x="1407319" y="416719"/>
                  </a:lnTo>
                  <a:lnTo>
                    <a:pt x="1240631" y="473869"/>
                  </a:lnTo>
                  <a:lnTo>
                    <a:pt x="976313" y="457200"/>
                  </a:lnTo>
                  <a:lnTo>
                    <a:pt x="459581" y="283369"/>
                  </a:lnTo>
                  <a:lnTo>
                    <a:pt x="0" y="71438"/>
                  </a:lnTo>
                  <a:close/>
                </a:path>
              </a:pathLst>
            </a:custGeom>
            <a:solidFill>
              <a:srgbClr val="5582A3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FC41B1-9B1F-35C4-42DF-2B90B4F4ECE4}"/>
                </a:ext>
              </a:extLst>
            </p:cNvPr>
            <p:cNvSpPr/>
            <p:nvPr/>
          </p:nvSpPr>
          <p:spPr>
            <a:xfrm>
              <a:off x="8741569" y="4355306"/>
              <a:ext cx="1319212" cy="445294"/>
            </a:xfrm>
            <a:custGeom>
              <a:avLst/>
              <a:gdLst>
                <a:gd name="connsiteX0" fmla="*/ 0 w 1319212"/>
                <a:gd name="connsiteY0" fmla="*/ 0 h 445294"/>
                <a:gd name="connsiteX1" fmla="*/ 230981 w 1319212"/>
                <a:gd name="connsiteY1" fmla="*/ 52388 h 445294"/>
                <a:gd name="connsiteX2" fmla="*/ 602456 w 1319212"/>
                <a:gd name="connsiteY2" fmla="*/ 221457 h 445294"/>
                <a:gd name="connsiteX3" fmla="*/ 885825 w 1319212"/>
                <a:gd name="connsiteY3" fmla="*/ 350044 h 445294"/>
                <a:gd name="connsiteX4" fmla="*/ 1090612 w 1319212"/>
                <a:gd name="connsiteY4" fmla="*/ 371475 h 445294"/>
                <a:gd name="connsiteX5" fmla="*/ 1262062 w 1319212"/>
                <a:gd name="connsiteY5" fmla="*/ 361950 h 445294"/>
                <a:gd name="connsiteX6" fmla="*/ 1319212 w 1319212"/>
                <a:gd name="connsiteY6" fmla="*/ 392907 h 445294"/>
                <a:gd name="connsiteX7" fmla="*/ 1204912 w 1319212"/>
                <a:gd name="connsiteY7" fmla="*/ 433388 h 445294"/>
                <a:gd name="connsiteX8" fmla="*/ 952500 w 1319212"/>
                <a:gd name="connsiteY8" fmla="*/ 445294 h 445294"/>
                <a:gd name="connsiteX9" fmla="*/ 647700 w 1319212"/>
                <a:gd name="connsiteY9" fmla="*/ 316707 h 445294"/>
                <a:gd name="connsiteX10" fmla="*/ 173831 w 1319212"/>
                <a:gd name="connsiteY10" fmla="*/ 100013 h 445294"/>
                <a:gd name="connsiteX11" fmla="*/ 0 w 1319212"/>
                <a:gd name="connsiteY11" fmla="*/ 0 h 445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9212" h="445294">
                  <a:moveTo>
                    <a:pt x="0" y="0"/>
                  </a:moveTo>
                  <a:lnTo>
                    <a:pt x="230981" y="52388"/>
                  </a:lnTo>
                  <a:lnTo>
                    <a:pt x="602456" y="221457"/>
                  </a:lnTo>
                  <a:lnTo>
                    <a:pt x="885825" y="350044"/>
                  </a:lnTo>
                  <a:lnTo>
                    <a:pt x="1090612" y="371475"/>
                  </a:lnTo>
                  <a:lnTo>
                    <a:pt x="1262062" y="361950"/>
                  </a:lnTo>
                  <a:lnTo>
                    <a:pt x="1319212" y="392907"/>
                  </a:lnTo>
                  <a:lnTo>
                    <a:pt x="1204912" y="433388"/>
                  </a:lnTo>
                  <a:lnTo>
                    <a:pt x="952500" y="445294"/>
                  </a:lnTo>
                  <a:lnTo>
                    <a:pt x="647700" y="316707"/>
                  </a:lnTo>
                  <a:lnTo>
                    <a:pt x="173831" y="1000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97A3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E760B47-ECDF-2C82-1AB3-338FB0537440}"/>
                </a:ext>
              </a:extLst>
            </p:cNvPr>
            <p:cNvSpPr/>
            <p:nvPr/>
          </p:nvSpPr>
          <p:spPr>
            <a:xfrm>
              <a:off x="9186863" y="4283869"/>
              <a:ext cx="1188243" cy="345281"/>
            </a:xfrm>
            <a:custGeom>
              <a:avLst/>
              <a:gdLst>
                <a:gd name="connsiteX0" fmla="*/ 0 w 1188243"/>
                <a:gd name="connsiteY0" fmla="*/ 0 h 345281"/>
                <a:gd name="connsiteX1" fmla="*/ 240506 w 1188243"/>
                <a:gd name="connsiteY1" fmla="*/ 61912 h 345281"/>
                <a:gd name="connsiteX2" fmla="*/ 519112 w 1188243"/>
                <a:gd name="connsiteY2" fmla="*/ 161925 h 345281"/>
                <a:gd name="connsiteX3" fmla="*/ 628650 w 1188243"/>
                <a:gd name="connsiteY3" fmla="*/ 211931 h 345281"/>
                <a:gd name="connsiteX4" fmla="*/ 776287 w 1188243"/>
                <a:gd name="connsiteY4" fmla="*/ 238125 h 345281"/>
                <a:gd name="connsiteX5" fmla="*/ 895350 w 1188243"/>
                <a:gd name="connsiteY5" fmla="*/ 297656 h 345281"/>
                <a:gd name="connsiteX6" fmla="*/ 1009650 w 1188243"/>
                <a:gd name="connsiteY6" fmla="*/ 311944 h 345281"/>
                <a:gd name="connsiteX7" fmla="*/ 1040606 w 1188243"/>
                <a:gd name="connsiteY7" fmla="*/ 323850 h 345281"/>
                <a:gd name="connsiteX8" fmla="*/ 1188243 w 1188243"/>
                <a:gd name="connsiteY8" fmla="*/ 345281 h 345281"/>
                <a:gd name="connsiteX9" fmla="*/ 754856 w 1188243"/>
                <a:gd name="connsiteY9" fmla="*/ 273844 h 345281"/>
                <a:gd name="connsiteX10" fmla="*/ 269081 w 1188243"/>
                <a:gd name="connsiteY10" fmla="*/ 107156 h 345281"/>
                <a:gd name="connsiteX11" fmla="*/ 0 w 1188243"/>
                <a:gd name="connsiteY11" fmla="*/ 0 h 345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88243" h="345281">
                  <a:moveTo>
                    <a:pt x="0" y="0"/>
                  </a:moveTo>
                  <a:lnTo>
                    <a:pt x="240506" y="61912"/>
                  </a:lnTo>
                  <a:lnTo>
                    <a:pt x="519112" y="161925"/>
                  </a:lnTo>
                  <a:lnTo>
                    <a:pt x="628650" y="211931"/>
                  </a:lnTo>
                  <a:lnTo>
                    <a:pt x="776287" y="238125"/>
                  </a:lnTo>
                  <a:lnTo>
                    <a:pt x="895350" y="297656"/>
                  </a:lnTo>
                  <a:lnTo>
                    <a:pt x="1009650" y="311944"/>
                  </a:lnTo>
                  <a:lnTo>
                    <a:pt x="1040606" y="323850"/>
                  </a:lnTo>
                  <a:lnTo>
                    <a:pt x="1188243" y="345281"/>
                  </a:lnTo>
                  <a:lnTo>
                    <a:pt x="754856" y="273844"/>
                  </a:lnTo>
                  <a:lnTo>
                    <a:pt x="269081" y="1071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7A18D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98300DA-C09C-1B4F-D2D2-B76EB60F6D8A}"/>
                </a:ext>
              </a:extLst>
            </p:cNvPr>
            <p:cNvSpPr/>
            <p:nvPr/>
          </p:nvSpPr>
          <p:spPr>
            <a:xfrm>
              <a:off x="9472613" y="4217194"/>
              <a:ext cx="1283493" cy="271462"/>
            </a:xfrm>
            <a:custGeom>
              <a:avLst/>
              <a:gdLst>
                <a:gd name="connsiteX0" fmla="*/ 0 w 1283493"/>
                <a:gd name="connsiteY0" fmla="*/ 2381 h 271462"/>
                <a:gd name="connsiteX1" fmla="*/ 123825 w 1283493"/>
                <a:gd name="connsiteY1" fmla="*/ 0 h 271462"/>
                <a:gd name="connsiteX2" fmla="*/ 381000 w 1283493"/>
                <a:gd name="connsiteY2" fmla="*/ 23812 h 271462"/>
                <a:gd name="connsiteX3" fmla="*/ 683418 w 1283493"/>
                <a:gd name="connsiteY3" fmla="*/ 88106 h 271462"/>
                <a:gd name="connsiteX4" fmla="*/ 1064418 w 1283493"/>
                <a:gd name="connsiteY4" fmla="*/ 200025 h 271462"/>
                <a:gd name="connsiteX5" fmla="*/ 1283493 w 1283493"/>
                <a:gd name="connsiteY5" fmla="*/ 271462 h 271462"/>
                <a:gd name="connsiteX6" fmla="*/ 1143000 w 1283493"/>
                <a:gd name="connsiteY6" fmla="*/ 261937 h 271462"/>
                <a:gd name="connsiteX7" fmla="*/ 807243 w 1283493"/>
                <a:gd name="connsiteY7" fmla="*/ 180975 h 271462"/>
                <a:gd name="connsiteX8" fmla="*/ 504825 w 1283493"/>
                <a:gd name="connsiteY8" fmla="*/ 78581 h 271462"/>
                <a:gd name="connsiteX9" fmla="*/ 273843 w 1283493"/>
                <a:gd name="connsiteY9" fmla="*/ 33337 h 271462"/>
                <a:gd name="connsiteX10" fmla="*/ 0 w 1283493"/>
                <a:gd name="connsiteY10" fmla="*/ 2381 h 27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3493" h="271462">
                  <a:moveTo>
                    <a:pt x="0" y="2381"/>
                  </a:moveTo>
                  <a:lnTo>
                    <a:pt x="123825" y="0"/>
                  </a:lnTo>
                  <a:lnTo>
                    <a:pt x="381000" y="23812"/>
                  </a:lnTo>
                  <a:lnTo>
                    <a:pt x="683418" y="88106"/>
                  </a:lnTo>
                  <a:lnTo>
                    <a:pt x="1064418" y="200025"/>
                  </a:lnTo>
                  <a:lnTo>
                    <a:pt x="1283493" y="271462"/>
                  </a:lnTo>
                  <a:lnTo>
                    <a:pt x="1143000" y="261937"/>
                  </a:lnTo>
                  <a:lnTo>
                    <a:pt x="807243" y="180975"/>
                  </a:lnTo>
                  <a:lnTo>
                    <a:pt x="504825" y="78581"/>
                  </a:lnTo>
                  <a:lnTo>
                    <a:pt x="273843" y="33337"/>
                  </a:lnTo>
                  <a:lnTo>
                    <a:pt x="0" y="2381"/>
                  </a:lnTo>
                  <a:close/>
                </a:path>
              </a:pathLst>
            </a:custGeom>
            <a:solidFill>
              <a:srgbClr val="58C292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12F174E-CCAC-5483-5C2C-59801FA5286A}"/>
                </a:ext>
              </a:extLst>
            </p:cNvPr>
            <p:cNvSpPr/>
            <p:nvPr/>
          </p:nvSpPr>
          <p:spPr>
            <a:xfrm>
              <a:off x="9713119" y="3960019"/>
              <a:ext cx="1290637" cy="226219"/>
            </a:xfrm>
            <a:custGeom>
              <a:avLst/>
              <a:gdLst>
                <a:gd name="connsiteX0" fmla="*/ 0 w 1290637"/>
                <a:gd name="connsiteY0" fmla="*/ 33337 h 226219"/>
                <a:gd name="connsiteX1" fmla="*/ 192881 w 1290637"/>
                <a:gd name="connsiteY1" fmla="*/ 2381 h 226219"/>
                <a:gd name="connsiteX2" fmla="*/ 445294 w 1290637"/>
                <a:gd name="connsiteY2" fmla="*/ 0 h 226219"/>
                <a:gd name="connsiteX3" fmla="*/ 838200 w 1290637"/>
                <a:gd name="connsiteY3" fmla="*/ 45244 h 226219"/>
                <a:gd name="connsiteX4" fmla="*/ 1290637 w 1290637"/>
                <a:gd name="connsiteY4" fmla="*/ 152400 h 226219"/>
                <a:gd name="connsiteX5" fmla="*/ 1271587 w 1290637"/>
                <a:gd name="connsiteY5" fmla="*/ 226219 h 226219"/>
                <a:gd name="connsiteX6" fmla="*/ 950119 w 1290637"/>
                <a:gd name="connsiteY6" fmla="*/ 190500 h 226219"/>
                <a:gd name="connsiteX7" fmla="*/ 526256 w 1290637"/>
                <a:gd name="connsiteY7" fmla="*/ 102394 h 226219"/>
                <a:gd name="connsiteX8" fmla="*/ 261937 w 1290637"/>
                <a:gd name="connsiteY8" fmla="*/ 57150 h 226219"/>
                <a:gd name="connsiteX9" fmla="*/ 0 w 1290637"/>
                <a:gd name="connsiteY9" fmla="*/ 33337 h 226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90637" h="226219">
                  <a:moveTo>
                    <a:pt x="0" y="33337"/>
                  </a:moveTo>
                  <a:lnTo>
                    <a:pt x="192881" y="2381"/>
                  </a:lnTo>
                  <a:lnTo>
                    <a:pt x="445294" y="0"/>
                  </a:lnTo>
                  <a:lnTo>
                    <a:pt x="838200" y="45244"/>
                  </a:lnTo>
                  <a:lnTo>
                    <a:pt x="1290637" y="152400"/>
                  </a:lnTo>
                  <a:lnTo>
                    <a:pt x="1271587" y="226219"/>
                  </a:lnTo>
                  <a:lnTo>
                    <a:pt x="950119" y="190500"/>
                  </a:lnTo>
                  <a:lnTo>
                    <a:pt x="526256" y="102394"/>
                  </a:lnTo>
                  <a:lnTo>
                    <a:pt x="261937" y="57150"/>
                  </a:lnTo>
                  <a:lnTo>
                    <a:pt x="0" y="33337"/>
                  </a:lnTo>
                  <a:close/>
                </a:path>
              </a:pathLst>
            </a:custGeom>
            <a:solidFill>
              <a:srgbClr val="86D478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8AEF5D01-FA8A-BFBC-D503-535366DF74B9}"/>
                </a:ext>
              </a:extLst>
            </p:cNvPr>
            <p:cNvSpPr/>
            <p:nvPr/>
          </p:nvSpPr>
          <p:spPr>
            <a:xfrm>
              <a:off x="9775031" y="3631406"/>
              <a:ext cx="1259682" cy="154782"/>
            </a:xfrm>
            <a:custGeom>
              <a:avLst/>
              <a:gdLst>
                <a:gd name="connsiteX0" fmla="*/ 0 w 1259682"/>
                <a:gd name="connsiteY0" fmla="*/ 11907 h 154782"/>
                <a:gd name="connsiteX1" fmla="*/ 104775 w 1259682"/>
                <a:gd name="connsiteY1" fmla="*/ 2382 h 154782"/>
                <a:gd name="connsiteX2" fmla="*/ 307182 w 1259682"/>
                <a:gd name="connsiteY2" fmla="*/ 11907 h 154782"/>
                <a:gd name="connsiteX3" fmla="*/ 597694 w 1259682"/>
                <a:gd name="connsiteY3" fmla="*/ 0 h 154782"/>
                <a:gd name="connsiteX4" fmla="*/ 1050132 w 1259682"/>
                <a:gd name="connsiteY4" fmla="*/ 33338 h 154782"/>
                <a:gd name="connsiteX5" fmla="*/ 1259682 w 1259682"/>
                <a:gd name="connsiteY5" fmla="*/ 102394 h 154782"/>
                <a:gd name="connsiteX6" fmla="*/ 1071563 w 1259682"/>
                <a:gd name="connsiteY6" fmla="*/ 154782 h 154782"/>
                <a:gd name="connsiteX7" fmla="*/ 690563 w 1259682"/>
                <a:gd name="connsiteY7" fmla="*/ 147638 h 154782"/>
                <a:gd name="connsiteX8" fmla="*/ 335757 w 1259682"/>
                <a:gd name="connsiteY8" fmla="*/ 128588 h 154782"/>
                <a:gd name="connsiteX9" fmla="*/ 159544 w 1259682"/>
                <a:gd name="connsiteY9" fmla="*/ 80963 h 154782"/>
                <a:gd name="connsiteX10" fmla="*/ 0 w 1259682"/>
                <a:gd name="connsiteY10" fmla="*/ 11907 h 15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9682" h="154782">
                  <a:moveTo>
                    <a:pt x="0" y="11907"/>
                  </a:moveTo>
                  <a:lnTo>
                    <a:pt x="104775" y="2382"/>
                  </a:lnTo>
                  <a:lnTo>
                    <a:pt x="307182" y="11907"/>
                  </a:lnTo>
                  <a:lnTo>
                    <a:pt x="597694" y="0"/>
                  </a:lnTo>
                  <a:lnTo>
                    <a:pt x="1050132" y="33338"/>
                  </a:lnTo>
                  <a:lnTo>
                    <a:pt x="1259682" y="102394"/>
                  </a:lnTo>
                  <a:lnTo>
                    <a:pt x="1071563" y="154782"/>
                  </a:lnTo>
                  <a:lnTo>
                    <a:pt x="690563" y="147638"/>
                  </a:lnTo>
                  <a:lnTo>
                    <a:pt x="335757" y="128588"/>
                  </a:lnTo>
                  <a:lnTo>
                    <a:pt x="159544" y="80963"/>
                  </a:lnTo>
                  <a:lnTo>
                    <a:pt x="0" y="11907"/>
                  </a:lnTo>
                  <a:close/>
                </a:path>
              </a:pathLst>
            </a:custGeom>
            <a:solidFill>
              <a:srgbClr val="BFE154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E89BAFD-29AF-89D6-43D5-2AF40017EA48}"/>
                </a:ext>
              </a:extLst>
            </p:cNvPr>
            <p:cNvSpPr/>
            <p:nvPr/>
          </p:nvSpPr>
          <p:spPr>
            <a:xfrm>
              <a:off x="9698831" y="3302794"/>
              <a:ext cx="1028700" cy="183356"/>
            </a:xfrm>
            <a:custGeom>
              <a:avLst/>
              <a:gdLst>
                <a:gd name="connsiteX0" fmla="*/ 0 w 1028700"/>
                <a:gd name="connsiteY0" fmla="*/ 69056 h 183356"/>
                <a:gd name="connsiteX1" fmla="*/ 38100 w 1028700"/>
                <a:gd name="connsiteY1" fmla="*/ 16669 h 183356"/>
                <a:gd name="connsiteX2" fmla="*/ 190500 w 1028700"/>
                <a:gd name="connsiteY2" fmla="*/ 0 h 183356"/>
                <a:gd name="connsiteX3" fmla="*/ 464344 w 1028700"/>
                <a:gd name="connsiteY3" fmla="*/ 2381 h 183356"/>
                <a:gd name="connsiteX4" fmla="*/ 783432 w 1028700"/>
                <a:gd name="connsiteY4" fmla="*/ 16669 h 183356"/>
                <a:gd name="connsiteX5" fmla="*/ 1028700 w 1028700"/>
                <a:gd name="connsiteY5" fmla="*/ 40481 h 183356"/>
                <a:gd name="connsiteX6" fmla="*/ 1028700 w 1028700"/>
                <a:gd name="connsiteY6" fmla="*/ 97631 h 183356"/>
                <a:gd name="connsiteX7" fmla="*/ 831057 w 1028700"/>
                <a:gd name="connsiteY7" fmla="*/ 152400 h 183356"/>
                <a:gd name="connsiteX8" fmla="*/ 528638 w 1028700"/>
                <a:gd name="connsiteY8" fmla="*/ 183356 h 183356"/>
                <a:gd name="connsiteX9" fmla="*/ 280988 w 1028700"/>
                <a:gd name="connsiteY9" fmla="*/ 159544 h 183356"/>
                <a:gd name="connsiteX10" fmla="*/ 95250 w 1028700"/>
                <a:gd name="connsiteY10" fmla="*/ 126206 h 183356"/>
                <a:gd name="connsiteX11" fmla="*/ 0 w 1028700"/>
                <a:gd name="connsiteY11" fmla="*/ 69056 h 183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28700" h="183356">
                  <a:moveTo>
                    <a:pt x="0" y="69056"/>
                  </a:moveTo>
                  <a:lnTo>
                    <a:pt x="38100" y="16669"/>
                  </a:lnTo>
                  <a:lnTo>
                    <a:pt x="190500" y="0"/>
                  </a:lnTo>
                  <a:lnTo>
                    <a:pt x="464344" y="2381"/>
                  </a:lnTo>
                  <a:lnTo>
                    <a:pt x="783432" y="16669"/>
                  </a:lnTo>
                  <a:lnTo>
                    <a:pt x="1028700" y="40481"/>
                  </a:lnTo>
                  <a:lnTo>
                    <a:pt x="1028700" y="97631"/>
                  </a:lnTo>
                  <a:lnTo>
                    <a:pt x="831057" y="152400"/>
                  </a:lnTo>
                  <a:lnTo>
                    <a:pt x="528638" y="183356"/>
                  </a:lnTo>
                  <a:lnTo>
                    <a:pt x="280988" y="159544"/>
                  </a:lnTo>
                  <a:lnTo>
                    <a:pt x="95250" y="126206"/>
                  </a:lnTo>
                  <a:lnTo>
                    <a:pt x="0" y="69056"/>
                  </a:lnTo>
                  <a:close/>
                </a:path>
              </a:pathLst>
            </a:custGeom>
            <a:solidFill>
              <a:srgbClr val="F8E84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C352ACD-530A-72FC-C84A-1CCB73A0E16E}"/>
              </a:ext>
            </a:extLst>
          </p:cNvPr>
          <p:cNvSpPr/>
          <p:nvPr/>
        </p:nvSpPr>
        <p:spPr>
          <a:xfrm>
            <a:off x="10706100" y="0"/>
            <a:ext cx="1485900" cy="51435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+mj-lt"/>
              </a:rPr>
              <a:t>Methods</a:t>
            </a:r>
            <a:endParaRPr lang="en-GB" b="1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CCFDE00-C4FE-649A-387E-074E7C218163}"/>
              </a:ext>
            </a:extLst>
          </p:cNvPr>
          <p:cNvSpPr/>
          <p:nvPr/>
        </p:nvSpPr>
        <p:spPr>
          <a:xfrm>
            <a:off x="0" y="0"/>
            <a:ext cx="10706100" cy="63178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0871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101F1-91F8-FC9C-B56E-9CD1ED161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480381"/>
            <a:ext cx="10287000" cy="1147762"/>
          </a:xfrm>
        </p:spPr>
        <p:txBody>
          <a:bodyPr anchor="t">
            <a:normAutofit/>
          </a:bodyPr>
          <a:lstStyle/>
          <a:p>
            <a:r>
              <a:rPr lang="en-US" dirty="0"/>
              <a:t>METHODS – heartbeat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A2369-8F14-8687-5DE6-099100261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8</a:t>
            </a:fld>
            <a:endParaRPr lang="en-US" dirty="0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46E883EA-1FE7-1E7E-82C8-B5ED71F13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310" y="2181226"/>
            <a:ext cx="5058515" cy="35813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dirty="0"/>
              <a:t>Quickly changing volume : how quick  ?</a:t>
            </a:r>
          </a:p>
          <a:p>
            <a:pPr marL="0" indent="0" algn="ctr">
              <a:buNone/>
            </a:pPr>
            <a:r>
              <a:rPr lang="en-US" sz="2000" dirty="0"/>
              <a:t>120BPM during 24h : </a:t>
            </a:r>
            <a:r>
              <a:rPr lang="en-US" sz="2000" b="1" dirty="0"/>
              <a:t>172800 heartbeats</a:t>
            </a:r>
            <a:r>
              <a:rPr lang="en-US" sz="2000" dirty="0"/>
              <a:t>.</a:t>
            </a:r>
          </a:p>
          <a:p>
            <a:pPr marL="0" indent="0" algn="ctr">
              <a:buNone/>
            </a:pPr>
            <a:r>
              <a:rPr lang="en-US" sz="2000" dirty="0"/>
              <a:t>Simulation of </a:t>
            </a:r>
            <a:r>
              <a:rPr lang="en-US" sz="2000" b="1" dirty="0"/>
              <a:t>600 steps</a:t>
            </a:r>
            <a:r>
              <a:rPr lang="en-US" sz="2000" dirty="0"/>
              <a:t> :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Impossible in practice : try and determine difference with much slower beat (3000x slower)</a:t>
            </a:r>
          </a:p>
        </p:txBody>
      </p:sp>
      <p:pic>
        <p:nvPicPr>
          <p:cNvPr id="3" name="heartbeat">
            <a:hlinkClick r:id="" action="ppaction://media"/>
            <a:extLst>
              <a:ext uri="{FF2B5EF4-FFF2-40B4-BE49-F238E27FC236}">
                <a16:creationId xmlns:a16="http://schemas.microsoft.com/office/drawing/2014/main" id="{D040E062-DE30-A3E6-46DD-297AAC9DBD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1780" t="19422" r="31406" b="14440"/>
          <a:stretch/>
        </p:blipFill>
        <p:spPr>
          <a:xfrm>
            <a:off x="6120000" y="718403"/>
            <a:ext cx="5364000" cy="5421193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0886EE6-2262-4069-CBCE-FB86807BC286}"/>
              </a:ext>
            </a:extLst>
          </p:cNvPr>
          <p:cNvSpPr/>
          <p:nvPr/>
        </p:nvSpPr>
        <p:spPr>
          <a:xfrm>
            <a:off x="1437904" y="3971925"/>
            <a:ext cx="3743325" cy="79216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+mj-lt"/>
              </a:rPr>
              <a:t>288 beats per step !</a:t>
            </a:r>
            <a:endParaRPr lang="en-GB" sz="3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72BA1E-57C1-E0F0-9044-9E3563752F9D}"/>
              </a:ext>
            </a:extLst>
          </p:cNvPr>
          <p:cNvSpPr/>
          <p:nvPr/>
        </p:nvSpPr>
        <p:spPr>
          <a:xfrm>
            <a:off x="10706100" y="0"/>
            <a:ext cx="1485900" cy="51435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+mj-lt"/>
              </a:rPr>
              <a:t>Methods</a:t>
            </a:r>
            <a:endParaRPr lang="en-GB" b="1" dirty="0"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C9B6FA-6885-430B-B508-CA33882D9D41}"/>
              </a:ext>
            </a:extLst>
          </p:cNvPr>
          <p:cNvSpPr/>
          <p:nvPr/>
        </p:nvSpPr>
        <p:spPr>
          <a:xfrm>
            <a:off x="0" y="0"/>
            <a:ext cx="10706100" cy="63178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01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101F1-91F8-FC9C-B56E-9CD1ED161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480381"/>
            <a:ext cx="10287000" cy="1147762"/>
          </a:xfrm>
        </p:spPr>
        <p:txBody>
          <a:bodyPr anchor="t">
            <a:normAutofit/>
          </a:bodyPr>
          <a:lstStyle/>
          <a:p>
            <a:r>
              <a:rPr lang="en-US" dirty="0"/>
              <a:t>RESULTS – Shape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A2369-8F14-8687-5DE6-099100261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9</a:t>
            </a:fld>
            <a:endParaRPr lang="en-US" dirty="0"/>
          </a:p>
        </p:txBody>
      </p:sp>
      <p:pic>
        <p:nvPicPr>
          <p:cNvPr id="9" name="Picture 8" descr="A drawing of a hexagon structure&#10;&#10;Description automatically generated">
            <a:extLst>
              <a:ext uri="{FF2B5EF4-FFF2-40B4-BE49-F238E27FC236}">
                <a16:creationId xmlns:a16="http://schemas.microsoft.com/office/drawing/2014/main" id="{3CD5026E-0BB3-5F21-4D68-CCCCC367D5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4" y="1400177"/>
            <a:ext cx="2646121" cy="3505200"/>
          </a:xfrm>
          <a:prstGeom prst="rect">
            <a:avLst/>
          </a:prstGeom>
        </p:spPr>
      </p:pic>
      <p:pic>
        <p:nvPicPr>
          <p:cNvPr id="11" name="Picture 10" descr="A wireframe of a hexagon structure&#10;&#10;Description automatically generated">
            <a:extLst>
              <a:ext uri="{FF2B5EF4-FFF2-40B4-BE49-F238E27FC236}">
                <a16:creationId xmlns:a16="http://schemas.microsoft.com/office/drawing/2014/main" id="{6668E08F-4583-9702-465C-ECC87111F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318" y="1400174"/>
            <a:ext cx="3488142" cy="3505200"/>
          </a:xfrm>
          <a:prstGeom prst="rect">
            <a:avLst/>
          </a:prstGeom>
        </p:spPr>
      </p:pic>
      <p:pic>
        <p:nvPicPr>
          <p:cNvPr id="14" name="Picture 13" descr="A wireframe of a structure&#10;&#10;Description automatically generated">
            <a:extLst>
              <a:ext uri="{FF2B5EF4-FFF2-40B4-BE49-F238E27FC236}">
                <a16:creationId xmlns:a16="http://schemas.microsoft.com/office/drawing/2014/main" id="{5B3EFCE7-5800-9B4B-E7AA-4D6F8EB451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973" y="1400175"/>
            <a:ext cx="4254738" cy="3505199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754C1C64-4A37-9184-EF74-1776A4A7E17C}"/>
              </a:ext>
            </a:extLst>
          </p:cNvPr>
          <p:cNvSpPr/>
          <p:nvPr/>
        </p:nvSpPr>
        <p:spPr>
          <a:xfrm>
            <a:off x="847725" y="5457823"/>
            <a:ext cx="10496550" cy="1147762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+mj-lt"/>
              </a:rPr>
              <a:t>Increasing volume force = more looping</a:t>
            </a:r>
            <a:endParaRPr lang="en-GB" sz="3200" b="1" dirty="0">
              <a:latin typeface="+mj-lt"/>
            </a:endParaRPr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DAA9660A-23DE-FB35-22AA-495044F0EB68}"/>
              </a:ext>
            </a:extLst>
          </p:cNvPr>
          <p:cNvSpPr txBox="1">
            <a:spLocks/>
          </p:cNvSpPr>
          <p:nvPr/>
        </p:nvSpPr>
        <p:spPr>
          <a:xfrm>
            <a:off x="309310" y="5006650"/>
            <a:ext cx="2252915" cy="61659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6032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120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496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32104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vol_alpha = 0</a:t>
            </a:r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CA681E2D-9E87-A34B-5410-2519E05802C6}"/>
              </a:ext>
            </a:extLst>
          </p:cNvPr>
          <p:cNvSpPr txBox="1">
            <a:spLocks/>
          </p:cNvSpPr>
          <p:nvPr/>
        </p:nvSpPr>
        <p:spPr>
          <a:xfrm>
            <a:off x="3943117" y="4993625"/>
            <a:ext cx="2252915" cy="61659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6032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120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496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32104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vol_alpha = 1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7A59AE88-692C-D679-8C6D-C7CC2DE34788}"/>
              </a:ext>
            </a:extLst>
          </p:cNvPr>
          <p:cNvSpPr txBox="1">
            <a:spLocks/>
          </p:cNvSpPr>
          <p:nvPr/>
        </p:nvSpPr>
        <p:spPr>
          <a:xfrm>
            <a:off x="8248884" y="4993625"/>
            <a:ext cx="2252915" cy="61659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6032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120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39496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32104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vol_alpha = 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C57F26-58C6-F6AF-2299-AC18552EEDFA}"/>
              </a:ext>
            </a:extLst>
          </p:cNvPr>
          <p:cNvSpPr/>
          <p:nvPr/>
        </p:nvSpPr>
        <p:spPr>
          <a:xfrm>
            <a:off x="10706100" y="0"/>
            <a:ext cx="1495425" cy="51435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+mj-lt"/>
              </a:rPr>
              <a:t>Results</a:t>
            </a:r>
            <a:endParaRPr lang="en-GB" b="1" dirty="0"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CC19D7-A217-C646-306F-CF842564CEB7}"/>
              </a:ext>
            </a:extLst>
          </p:cNvPr>
          <p:cNvSpPr/>
          <p:nvPr/>
        </p:nvSpPr>
        <p:spPr>
          <a:xfrm>
            <a:off x="0" y="0"/>
            <a:ext cx="10706100" cy="63178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1266"/>
      </p:ext>
    </p:extLst>
  </p:cSld>
  <p:clrMapOvr>
    <a:masterClrMapping/>
  </p:clrMapOvr>
</p:sld>
</file>

<file path=ppt/theme/theme1.xml><?xml version="1.0" encoding="utf-8"?>
<a:theme xmlns:a="http://schemas.openxmlformats.org/drawingml/2006/main" name="AfterglowVTI">
  <a:themeElements>
    <a:clrScheme name="AnalogousFromLightSeedLeftStep">
      <a:dk1>
        <a:srgbClr val="000000"/>
      </a:dk1>
      <a:lt1>
        <a:srgbClr val="FFFFFF"/>
      </a:lt1>
      <a:dk2>
        <a:srgbClr val="233A3E"/>
      </a:dk2>
      <a:lt2>
        <a:srgbClr val="E8E8E2"/>
      </a:lt2>
      <a:accent1>
        <a:srgbClr val="9697C6"/>
      </a:accent1>
      <a:accent2>
        <a:srgbClr val="7F99BA"/>
      </a:accent2>
      <a:accent3>
        <a:srgbClr val="80ABB3"/>
      </a:accent3>
      <a:accent4>
        <a:srgbClr val="78B0A1"/>
      </a:accent4>
      <a:accent5>
        <a:srgbClr val="84AE91"/>
      </a:accent5>
      <a:accent6>
        <a:srgbClr val="7FB179"/>
      </a:accent6>
      <a:hlink>
        <a:srgbClr val="868551"/>
      </a:hlink>
      <a:folHlink>
        <a:srgbClr val="7F7F7F"/>
      </a:folHlink>
    </a:clrScheme>
    <a:fontScheme name="Trade Gothic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terglowVTI" id="{804DBEB7-1920-4C72-A0CB-091339F1875F}" vid="{D4C59F5A-9ECA-4C96-BDFD-0606A75324E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1431</TotalTime>
  <Words>596</Words>
  <Application>Microsoft Office PowerPoint</Application>
  <PresentationFormat>Widescreen</PresentationFormat>
  <Paragraphs>129</Paragraphs>
  <Slides>15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Courier New</vt:lpstr>
      <vt:lpstr>Times New Roman</vt:lpstr>
      <vt:lpstr>Trade Gothic Next Cond</vt:lpstr>
      <vt:lpstr>Trade Gothic Next Light</vt:lpstr>
      <vt:lpstr>AfterglowVTI</vt:lpstr>
      <vt:lpstr>Modelling cell changes in complex morphogenetic processes</vt:lpstr>
      <vt:lpstr>Zebrafish heart morphogenesis</vt:lpstr>
      <vt:lpstr>What is the impact of pressure and heartbeat on zebrafish heart morphogenesis ?</vt:lpstr>
      <vt:lpstr>METHODS – BASE MODEL: graphs</vt:lpstr>
      <vt:lpstr>PowerPoint Presentation</vt:lpstr>
      <vt:lpstr>METHODS – BASE MODEL: Division and T1</vt:lpstr>
      <vt:lpstr>METHODS – Volume force</vt:lpstr>
      <vt:lpstr>METHODS – heartbeat</vt:lpstr>
      <vt:lpstr>RESULTS – Shape</vt:lpstr>
      <vt:lpstr>RESULTS – Data: no heartbeat</vt:lpstr>
      <vt:lpstr>RESULTS – Data: heartbeat</vt:lpstr>
      <vt:lpstr>Discussion – Takeaways </vt:lpstr>
      <vt:lpstr>Discussion – Limitations </vt:lpstr>
      <vt:lpstr>Discussion –  Improvements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Overview of papers for the project</dc:title>
  <dc:creator>Cattin--Mota De Campos, Louis</dc:creator>
  <cp:lastModifiedBy>Cattin--Mota De Campos, Louis</cp:lastModifiedBy>
  <cp:revision>20</cp:revision>
  <dcterms:created xsi:type="dcterms:W3CDTF">2023-01-29T10:57:17Z</dcterms:created>
  <dcterms:modified xsi:type="dcterms:W3CDTF">2023-09-06T10:43:28Z</dcterms:modified>
</cp:coreProperties>
</file>